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sldIdLst>
    <p:sldId id="256" r:id="rId2"/>
    <p:sldId id="1124" r:id="rId3"/>
    <p:sldId id="257" r:id="rId4"/>
    <p:sldId id="1126" r:id="rId5"/>
    <p:sldId id="1104" r:id="rId6"/>
    <p:sldId id="259" r:id="rId7"/>
    <p:sldId id="1128" r:id="rId8"/>
    <p:sldId id="1129" r:id="rId9"/>
    <p:sldId id="1131" r:id="rId10"/>
    <p:sldId id="1132" r:id="rId11"/>
    <p:sldId id="1133" r:id="rId12"/>
    <p:sldId id="1134" r:id="rId13"/>
    <p:sldId id="1135" r:id="rId14"/>
    <p:sldId id="1136" r:id="rId15"/>
    <p:sldId id="261" r:id="rId16"/>
    <p:sldId id="1137" r:id="rId17"/>
    <p:sldId id="1139" r:id="rId18"/>
    <p:sldId id="1141" r:id="rId19"/>
    <p:sldId id="1140" r:id="rId20"/>
    <p:sldId id="1113" r:id="rId21"/>
    <p:sldId id="1115" r:id="rId22"/>
    <p:sldId id="272"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Raleway"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6025"/>
    <a:srgbClr val="800900"/>
    <a:srgbClr val="0045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1a8053558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51a805355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351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919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87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151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673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3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54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296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110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128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1a805355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1a805355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526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574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3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1a805355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1a805355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1a805355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1a805355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035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1a805355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1a805355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24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656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19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264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a805355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a805355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606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3137294" y="291112"/>
            <a:ext cx="2869406" cy="801593"/>
          </a:xfrm>
          <a:prstGeom prst="rect">
            <a:avLst/>
          </a:prstGeom>
          <a:noFill/>
          <a:ln>
            <a:noFill/>
          </a:ln>
        </p:spPr>
      </p:pic>
      <p:sp>
        <p:nvSpPr>
          <p:cNvPr id="2" name="TextBox 1">
            <a:extLst>
              <a:ext uri="{FF2B5EF4-FFF2-40B4-BE49-F238E27FC236}">
                <a16:creationId xmlns:a16="http://schemas.microsoft.com/office/drawing/2014/main" id="{55B756F4-39FD-74E2-24CE-D29DA2A0C744}"/>
              </a:ext>
            </a:extLst>
          </p:cNvPr>
          <p:cNvSpPr txBox="1"/>
          <p:nvPr/>
        </p:nvSpPr>
        <p:spPr>
          <a:xfrm>
            <a:off x="3207541" y="2738843"/>
            <a:ext cx="2799159" cy="523220"/>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INDUSTRY TRAINING</a:t>
            </a:r>
          </a:p>
          <a:p>
            <a:pPr algn="ctr"/>
            <a:r>
              <a:rPr lang="en-IN" b="1">
                <a:latin typeface="Times New Roman" panose="02020603050405020304" pitchFamily="18" charset="0"/>
                <a:cs typeface="Times New Roman" panose="02020603050405020304" pitchFamily="18" charset="0"/>
              </a:rPr>
              <a:t>18ECSI493</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FF0A129-06F4-90C6-7451-249E78FBE0BE}"/>
              </a:ext>
            </a:extLst>
          </p:cNvPr>
          <p:cNvSpPr txBox="1"/>
          <p:nvPr/>
        </p:nvSpPr>
        <p:spPr>
          <a:xfrm>
            <a:off x="490654" y="1322433"/>
            <a:ext cx="8437756" cy="1384995"/>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Machine Learning-Based Real-Time Conveyor Inspection and Performance Improvement for Steel Industries</a:t>
            </a:r>
            <a:endParaRPr lang="en-IN" sz="2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AB32439-E8FC-DD58-3D9B-33E9356BD6F8}"/>
              </a:ext>
            </a:extLst>
          </p:cNvPr>
          <p:cNvSpPr txBox="1"/>
          <p:nvPr/>
        </p:nvSpPr>
        <p:spPr>
          <a:xfrm>
            <a:off x="2607468" y="3569273"/>
            <a:ext cx="3929063" cy="307777"/>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Submitted By </a:t>
            </a:r>
          </a:p>
        </p:txBody>
      </p:sp>
      <p:sp>
        <p:nvSpPr>
          <p:cNvPr id="5" name="TextBox 4">
            <a:extLst>
              <a:ext uri="{FF2B5EF4-FFF2-40B4-BE49-F238E27FC236}">
                <a16:creationId xmlns:a16="http://schemas.microsoft.com/office/drawing/2014/main" id="{4131EAD6-495A-2C45-98F9-88D68C2F3AB8}"/>
              </a:ext>
            </a:extLst>
          </p:cNvPr>
          <p:cNvSpPr txBox="1"/>
          <p:nvPr/>
        </p:nvSpPr>
        <p:spPr>
          <a:xfrm>
            <a:off x="3321844" y="4124476"/>
            <a:ext cx="2500312" cy="738664"/>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a:t>
            </a:r>
          </a:p>
          <a:p>
            <a:pPr algn="ctr"/>
            <a:r>
              <a:rPr lang="en-US" b="1" dirty="0">
                <a:latin typeface="Times New Roman" panose="02020603050405020304" pitchFamily="18" charset="0"/>
                <a:cs typeface="Times New Roman" panose="02020603050405020304" pitchFamily="18" charset="0"/>
              </a:rPr>
              <a:t>Under the guidance of </a:t>
            </a:r>
          </a:p>
          <a:p>
            <a:pPr algn="ctr"/>
            <a:r>
              <a:rPr lang="en-US" dirty="0">
                <a:latin typeface="Times New Roman" panose="02020603050405020304" pitchFamily="18" charset="0"/>
                <a:cs typeface="Times New Roman" panose="02020603050405020304" pitchFamily="18" charset="0"/>
              </a:rPr>
              <a:t>Mrs. Pratibha R </a:t>
            </a:r>
            <a:r>
              <a:rPr lang="en-US" dirty="0" err="1">
                <a:latin typeface="Times New Roman" panose="02020603050405020304" pitchFamily="18" charset="0"/>
                <a:cs typeface="Times New Roman" panose="02020603050405020304" pitchFamily="18" charset="0"/>
              </a:rPr>
              <a:t>Malagatti</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769E8AD-F3D8-243E-62BD-9741637C9867}"/>
              </a:ext>
            </a:extLst>
          </p:cNvPr>
          <p:cNvSpPr txBox="1"/>
          <p:nvPr/>
        </p:nvSpPr>
        <p:spPr>
          <a:xfrm>
            <a:off x="2607468" y="3662811"/>
            <a:ext cx="3929063"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a:t>
            </a:r>
          </a:p>
          <a:p>
            <a:pPr algn="ctr"/>
            <a:r>
              <a:rPr lang="en-US" dirty="0">
                <a:latin typeface="Times New Roman" panose="02020603050405020304" pitchFamily="18" charset="0"/>
                <a:cs typeface="Times New Roman" panose="02020603050405020304" pitchFamily="18" charset="0"/>
              </a:rPr>
              <a:t>Shreyas Joshi         01FE20BCS145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1026" name="Picture 2" descr="labelImg · PyPI">
            <a:extLst>
              <a:ext uri="{FF2B5EF4-FFF2-40B4-BE49-F238E27FC236}">
                <a16:creationId xmlns:a16="http://schemas.microsoft.com/office/drawing/2014/main" id="{24D1CF71-1276-5092-B1EB-AF4C5EFEB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661988"/>
            <a:ext cx="7610475"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881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9" y="119681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Tensor Flow</a:t>
            </a:r>
            <a:endParaRPr sz="2400" u="sng" dirty="0">
              <a:latin typeface="Times New Roman" panose="02020603050405020304" pitchFamily="18" charset="0"/>
              <a:cs typeface="Times New Roman" panose="02020603050405020304" pitchFamily="18" charset="0"/>
            </a:endParaRPr>
          </a:p>
        </p:txBody>
      </p:sp>
      <p:sp>
        <p:nvSpPr>
          <p:cNvPr id="98" name="Google Shape;98;p15"/>
          <p:cNvSpPr txBox="1">
            <a:spLocks noGrp="1"/>
          </p:cNvSpPr>
          <p:nvPr>
            <p:ph type="body" idx="1"/>
          </p:nvPr>
        </p:nvSpPr>
        <p:spPr>
          <a:xfrm>
            <a:off x="727650" y="1922757"/>
            <a:ext cx="7688700" cy="2500559"/>
          </a:xfrm>
          <a:prstGeom prst="rect">
            <a:avLst/>
          </a:prstGeom>
        </p:spPr>
        <p:txBody>
          <a:bodyPr spcFirstLastPara="1" wrap="square" lIns="91425" tIns="91425" rIns="91425" bIns="91425" anchor="t" anchorCtr="0">
            <a:noAutofit/>
          </a:bodyPr>
          <a:lstStyle/>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TensorFlow is an open-source machine learning framework developed by Google Brain. It is widely used for building, training, and deploying machine learning models.</a:t>
            </a:r>
          </a:p>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TensorFlow offers a flexible and scalable platform for developing both research prototypes and production-ready applications. </a:t>
            </a:r>
          </a:p>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TensorFlow provides high-level APIs like </a:t>
            </a:r>
            <a:r>
              <a:rPr lang="en-US" sz="1400" dirty="0" err="1">
                <a:solidFill>
                  <a:schemeClr val="bg2"/>
                </a:solidFill>
                <a:latin typeface="Times New Roman" panose="02020603050405020304" pitchFamily="18" charset="0"/>
                <a:cs typeface="Times New Roman" panose="02020603050405020304" pitchFamily="18" charset="0"/>
              </a:rPr>
              <a:t>Keras</a:t>
            </a:r>
            <a:r>
              <a:rPr lang="en-US" sz="1400" dirty="0">
                <a:solidFill>
                  <a:schemeClr val="bg2"/>
                </a:solidFill>
                <a:latin typeface="Times New Roman" panose="02020603050405020304" pitchFamily="18" charset="0"/>
                <a:cs typeface="Times New Roman" panose="02020603050405020304" pitchFamily="18" charset="0"/>
              </a:rPr>
              <a:t> for easy model development and low-level APIs for more fine-grained control and optimization.</a:t>
            </a:r>
          </a:p>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Its extensive library of pre-built models and modules, known as TensorFlow Hub, allows developers to leverage pre-trained models for various tasks, speeding up development and reducing the need for large datasets. </a:t>
            </a:r>
            <a:endParaRPr sz="1400" dirty="0">
              <a:solidFill>
                <a:schemeClr val="bg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spTree>
    <p:extLst>
      <p:ext uri="{BB962C8B-B14F-4D97-AF65-F5344CB8AC3E}">
        <p14:creationId xmlns:p14="http://schemas.microsoft.com/office/powerpoint/2010/main" val="3180160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9" y="119681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Postgres</a:t>
            </a:r>
            <a:endParaRPr sz="2400" u="sng" dirty="0">
              <a:latin typeface="Times New Roman" panose="02020603050405020304" pitchFamily="18" charset="0"/>
              <a:cs typeface="Times New Roman" panose="02020603050405020304" pitchFamily="18" charset="0"/>
            </a:endParaRPr>
          </a:p>
        </p:txBody>
      </p:sp>
      <p:sp>
        <p:nvSpPr>
          <p:cNvPr id="98" name="Google Shape;98;p15"/>
          <p:cNvSpPr txBox="1">
            <a:spLocks noGrp="1"/>
          </p:cNvSpPr>
          <p:nvPr>
            <p:ph type="body" idx="1"/>
          </p:nvPr>
        </p:nvSpPr>
        <p:spPr>
          <a:xfrm>
            <a:off x="727650" y="1922757"/>
            <a:ext cx="7688700" cy="2500559"/>
          </a:xfrm>
          <a:prstGeom prst="rect">
            <a:avLst/>
          </a:prstGeom>
        </p:spPr>
        <p:txBody>
          <a:bodyPr spcFirstLastPara="1" wrap="square" lIns="91425" tIns="91425" rIns="91425" bIns="91425" anchor="t" anchorCtr="0">
            <a:noAutofit/>
          </a:bodyPr>
          <a:lstStyle/>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PostgreSQL is a powerful open-source relational database management system (RDBMS) known for its reliability, scalability, and extensive feature set. It offers robust support for ACID (Atomicity, Consistency, Isolation, Durability) transactions, ensuring data integrity and reliability.</a:t>
            </a:r>
          </a:p>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Additionally, PostgreSQL provides comprehensive SQL support along with support for stored procedures, triggers, and user-defined functions, enabling developers to implement complex business logic within the database. </a:t>
            </a:r>
          </a:p>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With its active community, frequent updates, and adherence to SQL standards, PostgreSQL is a popular choice when data integrity, performance, and scalability are paramount.</a:t>
            </a:r>
            <a:endParaRPr sz="1400" dirty="0">
              <a:solidFill>
                <a:schemeClr val="bg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spTree>
    <p:extLst>
      <p:ext uri="{BB962C8B-B14F-4D97-AF65-F5344CB8AC3E}">
        <p14:creationId xmlns:p14="http://schemas.microsoft.com/office/powerpoint/2010/main" val="2443463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9" y="119681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err="1">
                <a:latin typeface="Times New Roman" panose="02020603050405020304" pitchFamily="18" charset="0"/>
                <a:cs typeface="Times New Roman" panose="02020603050405020304" pitchFamily="18" charset="0"/>
              </a:rPr>
              <a:t>Tkinter</a:t>
            </a:r>
            <a:endParaRPr sz="2400" u="sng" dirty="0">
              <a:latin typeface="Times New Roman" panose="02020603050405020304" pitchFamily="18" charset="0"/>
              <a:cs typeface="Times New Roman" panose="02020603050405020304" pitchFamily="18" charset="0"/>
            </a:endParaRPr>
          </a:p>
        </p:txBody>
      </p:sp>
      <p:sp>
        <p:nvSpPr>
          <p:cNvPr id="98" name="Google Shape;98;p15"/>
          <p:cNvSpPr txBox="1">
            <a:spLocks noGrp="1"/>
          </p:cNvSpPr>
          <p:nvPr>
            <p:ph type="body" idx="1"/>
          </p:nvPr>
        </p:nvSpPr>
        <p:spPr>
          <a:xfrm>
            <a:off x="727650" y="1922757"/>
            <a:ext cx="7688700" cy="2500559"/>
          </a:xfrm>
          <a:prstGeom prst="rect">
            <a:avLst/>
          </a:prstGeom>
        </p:spPr>
        <p:txBody>
          <a:bodyPr spcFirstLastPara="1" wrap="square" lIns="91425" tIns="91425" rIns="91425" bIns="91425" anchor="t" anchorCtr="0">
            <a:noAutofit/>
          </a:bodyPr>
          <a:lstStyle/>
          <a:p>
            <a:pPr marL="285750" indent="-285750">
              <a:spcAft>
                <a:spcPts val="1200"/>
              </a:spcAft>
            </a:pPr>
            <a:r>
              <a:rPr lang="en-US" sz="1400" dirty="0" err="1">
                <a:solidFill>
                  <a:schemeClr val="bg2"/>
                </a:solidFill>
                <a:latin typeface="Times New Roman" panose="02020603050405020304" pitchFamily="18" charset="0"/>
                <a:cs typeface="Times New Roman" panose="02020603050405020304" pitchFamily="18" charset="0"/>
              </a:rPr>
              <a:t>Tkinter</a:t>
            </a:r>
            <a:r>
              <a:rPr lang="en-US" sz="1400" dirty="0">
                <a:solidFill>
                  <a:schemeClr val="bg2"/>
                </a:solidFill>
                <a:latin typeface="Times New Roman" panose="02020603050405020304" pitchFamily="18" charset="0"/>
                <a:cs typeface="Times New Roman" panose="02020603050405020304" pitchFamily="18" charset="0"/>
              </a:rPr>
              <a:t> is a built-in Python library for creating graphical user interfaces (GUIs) quickly and easily. It provides a simple and intuitive way to design and implement GUI applications, </a:t>
            </a:r>
          </a:p>
          <a:p>
            <a:pPr marL="285750" indent="-285750">
              <a:spcAft>
                <a:spcPts val="1200"/>
              </a:spcAft>
            </a:pPr>
            <a:r>
              <a:rPr lang="en-US" sz="1400" dirty="0" err="1">
                <a:solidFill>
                  <a:schemeClr val="bg2"/>
                </a:solidFill>
                <a:latin typeface="Times New Roman" panose="02020603050405020304" pitchFamily="18" charset="0"/>
                <a:cs typeface="Times New Roman" panose="02020603050405020304" pitchFamily="18" charset="0"/>
              </a:rPr>
              <a:t>Tkinter</a:t>
            </a:r>
            <a:r>
              <a:rPr lang="en-US" sz="1400" dirty="0">
                <a:solidFill>
                  <a:schemeClr val="bg2"/>
                </a:solidFill>
                <a:latin typeface="Times New Roman" panose="02020603050405020304" pitchFamily="18" charset="0"/>
                <a:cs typeface="Times New Roman" panose="02020603050405020304" pitchFamily="18" charset="0"/>
              </a:rPr>
              <a:t> offers a variety of widgets, such as buttons, labels, entry fields, and text boxes, which can be easily customized to suit the specific requirements of the application. Its event-driven programming model al lows developers to define callbacks to handle user interactions, such as button clicks or key presses. </a:t>
            </a:r>
          </a:p>
          <a:p>
            <a:pPr marL="285750" indent="-285750">
              <a:spcAft>
                <a:spcPts val="1200"/>
              </a:spcAft>
            </a:pPr>
            <a:r>
              <a:rPr lang="en-US" sz="1400" dirty="0" err="1">
                <a:solidFill>
                  <a:schemeClr val="bg2"/>
                </a:solidFill>
                <a:latin typeface="Times New Roman" panose="02020603050405020304" pitchFamily="18" charset="0"/>
                <a:cs typeface="Times New Roman" panose="02020603050405020304" pitchFamily="18" charset="0"/>
              </a:rPr>
              <a:t>Tkinter’s</a:t>
            </a:r>
            <a:r>
              <a:rPr lang="en-US" sz="1400" dirty="0">
                <a:solidFill>
                  <a:schemeClr val="bg2"/>
                </a:solidFill>
                <a:latin typeface="Times New Roman" panose="02020603050405020304" pitchFamily="18" charset="0"/>
                <a:cs typeface="Times New Roman" panose="02020603050405020304" pitchFamily="18" charset="0"/>
              </a:rPr>
              <a:t> seamless integration with Python’s object-oriented programming paradigm facilitates the creation of modular and maintainable code.</a:t>
            </a:r>
          </a:p>
          <a:p>
            <a:pPr marL="285750" indent="-285750">
              <a:spcAft>
                <a:spcPts val="1200"/>
              </a:spcAft>
            </a:pPr>
            <a:r>
              <a:rPr lang="en-US" sz="1400" dirty="0" err="1">
                <a:solidFill>
                  <a:schemeClr val="bg2"/>
                </a:solidFill>
                <a:latin typeface="Times New Roman" panose="02020603050405020304" pitchFamily="18" charset="0"/>
                <a:cs typeface="Times New Roman" panose="02020603050405020304" pitchFamily="18" charset="0"/>
              </a:rPr>
              <a:t>Tkinter</a:t>
            </a:r>
            <a:r>
              <a:rPr lang="en-US" sz="1400" dirty="0">
                <a:solidFill>
                  <a:schemeClr val="bg2"/>
                </a:solidFill>
                <a:latin typeface="Times New Roman" panose="02020603050405020304" pitchFamily="18" charset="0"/>
                <a:cs typeface="Times New Roman" panose="02020603050405020304" pitchFamily="18" charset="0"/>
              </a:rPr>
              <a:t> applications can run on various platforms without requiring additional </a:t>
            </a:r>
            <a:r>
              <a:rPr lang="en-US" sz="1400" dirty="0" err="1">
                <a:solidFill>
                  <a:schemeClr val="bg2"/>
                </a:solidFill>
                <a:latin typeface="Times New Roman" panose="02020603050405020304" pitchFamily="18" charset="0"/>
                <a:cs typeface="Times New Roman" panose="02020603050405020304" pitchFamily="18" charset="0"/>
              </a:rPr>
              <a:t>depen</a:t>
            </a:r>
            <a:r>
              <a:rPr lang="en-US" sz="1400" dirty="0">
                <a:solidFill>
                  <a:schemeClr val="bg2"/>
                </a:solidFill>
                <a:latin typeface="Times New Roman" panose="02020603050405020304" pitchFamily="18" charset="0"/>
                <a:cs typeface="Times New Roman" panose="02020603050405020304" pitchFamily="18" charset="0"/>
              </a:rPr>
              <a:t> </a:t>
            </a:r>
            <a:r>
              <a:rPr lang="en-US" sz="1400" dirty="0" err="1">
                <a:solidFill>
                  <a:schemeClr val="bg2"/>
                </a:solidFill>
                <a:latin typeface="Times New Roman" panose="02020603050405020304" pitchFamily="18" charset="0"/>
                <a:cs typeface="Times New Roman" panose="02020603050405020304" pitchFamily="18" charset="0"/>
              </a:rPr>
              <a:t>dencies</a:t>
            </a:r>
            <a:r>
              <a:rPr lang="en-US" sz="1400" dirty="0">
                <a:solidFill>
                  <a:schemeClr val="bg2"/>
                </a:solidFill>
                <a:latin typeface="Times New Roman" panose="02020603050405020304" pitchFamily="18" charset="0"/>
                <a:cs typeface="Times New Roman" panose="02020603050405020304" pitchFamily="18" charset="0"/>
              </a:rPr>
              <a:t>.</a:t>
            </a:r>
            <a:endParaRPr sz="1400" dirty="0">
              <a:solidFill>
                <a:schemeClr val="bg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spTree>
    <p:extLst>
      <p:ext uri="{BB962C8B-B14F-4D97-AF65-F5344CB8AC3E}">
        <p14:creationId xmlns:p14="http://schemas.microsoft.com/office/powerpoint/2010/main" val="979841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9" y="119681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err="1">
                <a:latin typeface="Times New Roman" panose="02020603050405020304" pitchFamily="18" charset="0"/>
                <a:cs typeface="Times New Roman" panose="02020603050405020304" pitchFamily="18" charset="0"/>
              </a:rPr>
              <a:t>OPenCV</a:t>
            </a:r>
            <a:endParaRPr sz="2400" u="sng" dirty="0">
              <a:latin typeface="Times New Roman" panose="02020603050405020304" pitchFamily="18" charset="0"/>
              <a:cs typeface="Times New Roman" panose="02020603050405020304" pitchFamily="18" charset="0"/>
            </a:endParaRPr>
          </a:p>
        </p:txBody>
      </p:sp>
      <p:sp>
        <p:nvSpPr>
          <p:cNvPr id="98" name="Google Shape;98;p15"/>
          <p:cNvSpPr txBox="1">
            <a:spLocks noGrp="1"/>
          </p:cNvSpPr>
          <p:nvPr>
            <p:ph type="body" idx="1"/>
          </p:nvPr>
        </p:nvSpPr>
        <p:spPr>
          <a:xfrm>
            <a:off x="727650" y="1922757"/>
            <a:ext cx="7688700" cy="2500559"/>
          </a:xfrm>
          <a:prstGeom prst="rect">
            <a:avLst/>
          </a:prstGeom>
        </p:spPr>
        <p:txBody>
          <a:bodyPr spcFirstLastPara="1" wrap="square" lIns="91425" tIns="91425" rIns="91425" bIns="91425" anchor="t" anchorCtr="0">
            <a:noAutofit/>
          </a:bodyPr>
          <a:lstStyle/>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OpenCV, short for Open Source Computer Vision Library, is a widely-used open-source library for computer vision and image processing tasks. It offers a vast array of functionalities, including image and video processing, object detection and tracking, feature extraction, and machine learning algorithms.</a:t>
            </a:r>
          </a:p>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OpenCV provides a comprehensive set of tools and utilities for working with images and videos, enabling developers to perform complex operations such as edge detection, image filtering, and geometric transformations with ease.</a:t>
            </a:r>
          </a:p>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 Its Python interface, in particular, has made it highly accessible to developers, allowing them to leverage the power of OpenCV alongside the flexibility and simplicity of Python programming.</a:t>
            </a:r>
            <a:endParaRPr sz="1400" dirty="0">
              <a:solidFill>
                <a:schemeClr val="bg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spTree>
    <p:extLst>
      <p:ext uri="{BB962C8B-B14F-4D97-AF65-F5344CB8AC3E}">
        <p14:creationId xmlns:p14="http://schemas.microsoft.com/office/powerpoint/2010/main" val="3190981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9" y="1217918"/>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System Model</a:t>
            </a:r>
            <a:endParaRPr sz="2400" u="sng"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72AC292-D0DF-84FE-B80D-840B6BF673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5" name="Google Shape;175;p23">
            <a:extLst>
              <a:ext uri="{FF2B5EF4-FFF2-40B4-BE49-F238E27FC236}">
                <a16:creationId xmlns:a16="http://schemas.microsoft.com/office/drawing/2014/main" id="{E364129E-B5A7-8629-5DD4-70DA724DF9C8}"/>
              </a:ext>
            </a:extLst>
          </p:cNvPr>
          <p:cNvSpPr txBox="1"/>
          <p:nvPr/>
        </p:nvSpPr>
        <p:spPr>
          <a:xfrm>
            <a:off x="3665999" y="4804800"/>
            <a:ext cx="1812001" cy="487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sp>
        <p:nvSpPr>
          <p:cNvPr id="6" name="TextBox 5">
            <a:extLst>
              <a:ext uri="{FF2B5EF4-FFF2-40B4-BE49-F238E27FC236}">
                <a16:creationId xmlns:a16="http://schemas.microsoft.com/office/drawing/2014/main" id="{CB89B489-4AD7-206D-5902-B4DA42CD09A6}"/>
              </a:ext>
            </a:extLst>
          </p:cNvPr>
          <p:cNvSpPr txBox="1"/>
          <p:nvPr/>
        </p:nvSpPr>
        <p:spPr>
          <a:xfrm>
            <a:off x="2147948" y="4527801"/>
            <a:ext cx="5107781" cy="276999"/>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Figure 1: </a:t>
            </a:r>
            <a:r>
              <a:rPr lang="en-US" sz="1200" dirty="0">
                <a:latin typeface="Times New Roman" panose="02020603050405020304" pitchFamily="18" charset="0"/>
                <a:cs typeface="Times New Roman" panose="02020603050405020304" pitchFamily="18" charset="0"/>
              </a:rPr>
              <a:t>System model for conveyor detection</a:t>
            </a:r>
            <a:endParaRPr lang="en-IN" sz="1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F871DEE-4DAB-CA4F-9378-CC66145CBBB3}"/>
              </a:ext>
            </a:extLst>
          </p:cNvPr>
          <p:cNvPicPr>
            <a:picLocks noChangeAspect="1"/>
          </p:cNvPicPr>
          <p:nvPr/>
        </p:nvPicPr>
        <p:blipFill>
          <a:blip r:embed="rId3"/>
          <a:stretch>
            <a:fillRect/>
          </a:stretch>
        </p:blipFill>
        <p:spPr>
          <a:xfrm>
            <a:off x="3324204" y="1217918"/>
            <a:ext cx="4600598" cy="3115454"/>
          </a:xfrm>
          <a:prstGeom prst="rect">
            <a:avLst/>
          </a:prstGeom>
        </p:spPr>
      </p:pic>
    </p:spTree>
    <p:extLst>
      <p:ext uri="{BB962C8B-B14F-4D97-AF65-F5344CB8AC3E}">
        <p14:creationId xmlns:p14="http://schemas.microsoft.com/office/powerpoint/2010/main" val="3053183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9" y="119681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Implementation</a:t>
            </a:r>
            <a:endParaRPr sz="2400" u="sng"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pic>
        <p:nvPicPr>
          <p:cNvPr id="5" name="Picture 4">
            <a:extLst>
              <a:ext uri="{FF2B5EF4-FFF2-40B4-BE49-F238E27FC236}">
                <a16:creationId xmlns:a16="http://schemas.microsoft.com/office/drawing/2014/main" id="{2714FF80-ED56-F1B5-3185-8E35749FD0DA}"/>
              </a:ext>
            </a:extLst>
          </p:cNvPr>
          <p:cNvPicPr>
            <a:picLocks noChangeAspect="1"/>
          </p:cNvPicPr>
          <p:nvPr/>
        </p:nvPicPr>
        <p:blipFill>
          <a:blip r:embed="rId3"/>
          <a:stretch>
            <a:fillRect/>
          </a:stretch>
        </p:blipFill>
        <p:spPr>
          <a:xfrm>
            <a:off x="1714455" y="1695667"/>
            <a:ext cx="5715089" cy="3054184"/>
          </a:xfrm>
          <a:prstGeom prst="rect">
            <a:avLst/>
          </a:prstGeom>
        </p:spPr>
      </p:pic>
    </p:spTree>
    <p:extLst>
      <p:ext uri="{BB962C8B-B14F-4D97-AF65-F5344CB8AC3E}">
        <p14:creationId xmlns:p14="http://schemas.microsoft.com/office/powerpoint/2010/main" val="132926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9" y="119681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Implementation</a:t>
            </a:r>
            <a:endParaRPr sz="2400" u="sng"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pic>
        <p:nvPicPr>
          <p:cNvPr id="6" name="Picture 5">
            <a:extLst>
              <a:ext uri="{FF2B5EF4-FFF2-40B4-BE49-F238E27FC236}">
                <a16:creationId xmlns:a16="http://schemas.microsoft.com/office/drawing/2014/main" id="{8DC180AC-62B8-05C6-66A4-C6736EA65465}"/>
              </a:ext>
            </a:extLst>
          </p:cNvPr>
          <p:cNvPicPr>
            <a:picLocks noChangeAspect="1"/>
          </p:cNvPicPr>
          <p:nvPr/>
        </p:nvPicPr>
        <p:blipFill>
          <a:blip r:embed="rId3"/>
          <a:stretch>
            <a:fillRect/>
          </a:stretch>
        </p:blipFill>
        <p:spPr>
          <a:xfrm>
            <a:off x="1941341" y="1725779"/>
            <a:ext cx="5659081" cy="3024072"/>
          </a:xfrm>
          <a:prstGeom prst="rect">
            <a:avLst/>
          </a:prstGeom>
        </p:spPr>
      </p:pic>
    </p:spTree>
    <p:extLst>
      <p:ext uri="{BB962C8B-B14F-4D97-AF65-F5344CB8AC3E}">
        <p14:creationId xmlns:p14="http://schemas.microsoft.com/office/powerpoint/2010/main" val="8295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9" y="119681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Implementation</a:t>
            </a:r>
            <a:endParaRPr sz="2400" u="sng"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pic>
        <p:nvPicPr>
          <p:cNvPr id="8" name="Picture 7">
            <a:extLst>
              <a:ext uri="{FF2B5EF4-FFF2-40B4-BE49-F238E27FC236}">
                <a16:creationId xmlns:a16="http://schemas.microsoft.com/office/drawing/2014/main" id="{7A3B62E8-36C1-EC37-038D-8ED0DC36FB88}"/>
              </a:ext>
            </a:extLst>
          </p:cNvPr>
          <p:cNvPicPr>
            <a:picLocks noChangeAspect="1"/>
          </p:cNvPicPr>
          <p:nvPr/>
        </p:nvPicPr>
        <p:blipFill>
          <a:blip r:embed="rId3"/>
          <a:stretch>
            <a:fillRect/>
          </a:stretch>
        </p:blipFill>
        <p:spPr>
          <a:xfrm>
            <a:off x="1997612" y="1732485"/>
            <a:ext cx="5788855" cy="3072315"/>
          </a:xfrm>
          <a:prstGeom prst="rect">
            <a:avLst/>
          </a:prstGeom>
        </p:spPr>
      </p:pic>
    </p:spTree>
    <p:extLst>
      <p:ext uri="{BB962C8B-B14F-4D97-AF65-F5344CB8AC3E}">
        <p14:creationId xmlns:p14="http://schemas.microsoft.com/office/powerpoint/2010/main" val="4012883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8" y="1196815"/>
            <a:ext cx="7903395"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Results</a:t>
            </a:r>
            <a:endParaRPr sz="2400" u="sng"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pic>
        <p:nvPicPr>
          <p:cNvPr id="14" name="Picture 13">
            <a:extLst>
              <a:ext uri="{FF2B5EF4-FFF2-40B4-BE49-F238E27FC236}">
                <a16:creationId xmlns:a16="http://schemas.microsoft.com/office/drawing/2014/main" id="{C981C1B9-C0FD-1A5B-B256-E785EC03B7B0}"/>
              </a:ext>
            </a:extLst>
          </p:cNvPr>
          <p:cNvPicPr>
            <a:picLocks noChangeAspect="1"/>
          </p:cNvPicPr>
          <p:nvPr/>
        </p:nvPicPr>
        <p:blipFill>
          <a:blip r:embed="rId3"/>
          <a:stretch>
            <a:fillRect/>
          </a:stretch>
        </p:blipFill>
        <p:spPr>
          <a:xfrm>
            <a:off x="2476759" y="790342"/>
            <a:ext cx="6333893" cy="3562815"/>
          </a:xfrm>
          <a:prstGeom prst="rect">
            <a:avLst/>
          </a:prstGeom>
        </p:spPr>
      </p:pic>
    </p:spTree>
    <p:extLst>
      <p:ext uri="{BB962C8B-B14F-4D97-AF65-F5344CB8AC3E}">
        <p14:creationId xmlns:p14="http://schemas.microsoft.com/office/powerpoint/2010/main" val="3708536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27649" y="1169967"/>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Introduction</a:t>
            </a:r>
            <a:endParaRPr sz="2400" u="sng" dirty="0">
              <a:latin typeface="Times New Roman" panose="02020603050405020304" pitchFamily="18" charset="0"/>
              <a:cs typeface="Times New Roman" panose="02020603050405020304" pitchFamily="18" charset="0"/>
            </a:endParaRPr>
          </a:p>
        </p:txBody>
      </p:sp>
      <p:sp>
        <p:nvSpPr>
          <p:cNvPr id="92" name="Google Shape;92;p14"/>
          <p:cNvSpPr txBox="1">
            <a:spLocks noGrp="1"/>
          </p:cNvSpPr>
          <p:nvPr>
            <p:ph type="body" idx="1"/>
          </p:nvPr>
        </p:nvSpPr>
        <p:spPr>
          <a:xfrm>
            <a:off x="729450" y="1705167"/>
            <a:ext cx="7688700" cy="2993442"/>
          </a:xfrm>
          <a:prstGeom prst="rect">
            <a:avLst/>
          </a:prstGeom>
        </p:spPr>
        <p:txBody>
          <a:bodyPr spcFirstLastPara="1" wrap="square" lIns="91425" tIns="91425" rIns="91425" bIns="91425" anchor="t" anchorCtr="0">
            <a:noAutofit/>
          </a:bodyPr>
          <a:lstStyle/>
          <a:p>
            <a:pPr marL="285750" indent="-285750">
              <a:spcAft>
                <a:spcPts val="1200"/>
              </a:spcAft>
            </a:pPr>
            <a:r>
              <a:rPr lang="en-US" sz="1350" dirty="0">
                <a:solidFill>
                  <a:schemeClr val="bg2"/>
                </a:solidFill>
                <a:latin typeface="Times New Roman" panose="02020603050405020304" pitchFamily="18" charset="0"/>
                <a:cs typeface="Times New Roman" panose="02020603050405020304" pitchFamily="18" charset="0"/>
              </a:rPr>
              <a:t>Video analytics is a rapidly evolving field that leverages artificial intelligence and machine learning to extract valuable insights from video data.</a:t>
            </a:r>
          </a:p>
          <a:p>
            <a:pPr marL="285750" indent="-285750">
              <a:spcAft>
                <a:spcPts val="1200"/>
              </a:spcAft>
            </a:pPr>
            <a:r>
              <a:rPr lang="en-US" sz="1350" dirty="0">
                <a:solidFill>
                  <a:schemeClr val="bg2"/>
                </a:solidFill>
                <a:latin typeface="Times New Roman" panose="02020603050405020304" pitchFamily="18" charset="0"/>
                <a:cs typeface="Times New Roman" panose="02020603050405020304" pitchFamily="18" charset="0"/>
              </a:rPr>
              <a:t>By harnessing the power of machine learning, artificial intelligence, image processing, and video data processing, technologies like OpenCV and YOLO can provide instantaneous analysis directly on the factory floor.</a:t>
            </a:r>
          </a:p>
          <a:p>
            <a:pPr marL="285750" indent="-285750">
              <a:spcAft>
                <a:spcPts val="1200"/>
              </a:spcAft>
            </a:pPr>
            <a:r>
              <a:rPr lang="en-US" sz="1350" dirty="0">
                <a:solidFill>
                  <a:schemeClr val="bg2"/>
                </a:solidFill>
                <a:latin typeface="Times New Roman" panose="02020603050405020304" pitchFamily="18" charset="0"/>
                <a:cs typeface="Times New Roman" panose="02020603050405020304" pitchFamily="18" charset="0"/>
              </a:rPr>
              <a:t>I had the opportunity to delve deep into these tools and technologies, gaining hands-on experience in their implementation. I explored the intricacies of machine learning and AI, understanding how these technologies are leveraged to analyze video data and extract meaningful insights. </a:t>
            </a:r>
          </a:p>
          <a:p>
            <a:pPr marL="285750" indent="-285750">
              <a:spcAft>
                <a:spcPts val="1200"/>
              </a:spcAft>
            </a:pPr>
            <a:r>
              <a:rPr lang="en-US" sz="1350" dirty="0">
                <a:solidFill>
                  <a:schemeClr val="bg2"/>
                </a:solidFill>
                <a:latin typeface="Times New Roman" panose="02020603050405020304" pitchFamily="18" charset="0"/>
                <a:cs typeface="Times New Roman" panose="02020603050405020304" pitchFamily="18" charset="0"/>
              </a:rPr>
              <a:t>I also experimented with different object detection models, gaining valuable insights into their strengths and limitations.</a:t>
            </a:r>
          </a:p>
        </p:txBody>
      </p:sp>
      <p:sp>
        <p:nvSpPr>
          <p:cNvPr id="2" name="Slide Number Placeholder 1">
            <a:extLst>
              <a:ext uri="{FF2B5EF4-FFF2-40B4-BE49-F238E27FC236}">
                <a16:creationId xmlns:a16="http://schemas.microsoft.com/office/drawing/2014/main" id="{F99D0D1B-FE37-0C3D-B4F3-D7B4313924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3" name="Google Shape;175;p23">
            <a:extLst>
              <a:ext uri="{FF2B5EF4-FFF2-40B4-BE49-F238E27FC236}">
                <a16:creationId xmlns:a16="http://schemas.microsoft.com/office/drawing/2014/main" id="{8A01781E-4A23-3E38-276F-417A3A8A07F7}"/>
              </a:ext>
            </a:extLst>
          </p:cNvPr>
          <p:cNvSpPr txBox="1"/>
          <p:nvPr/>
        </p:nvSpPr>
        <p:spPr>
          <a:xfrm>
            <a:off x="3665999" y="4804800"/>
            <a:ext cx="1812001" cy="487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spTree>
    <p:extLst>
      <p:ext uri="{BB962C8B-B14F-4D97-AF65-F5344CB8AC3E}">
        <p14:creationId xmlns:p14="http://schemas.microsoft.com/office/powerpoint/2010/main" val="386044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8" y="1196815"/>
            <a:ext cx="7903395"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Results</a:t>
            </a:r>
            <a:endParaRPr sz="2400" u="sng"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pic>
        <p:nvPicPr>
          <p:cNvPr id="17" name="Picture 16">
            <a:extLst>
              <a:ext uri="{FF2B5EF4-FFF2-40B4-BE49-F238E27FC236}">
                <a16:creationId xmlns:a16="http://schemas.microsoft.com/office/drawing/2014/main" id="{302DD115-77DC-93FE-8586-3542D1865B56}"/>
              </a:ext>
            </a:extLst>
          </p:cNvPr>
          <p:cNvPicPr>
            <a:picLocks noChangeAspect="1"/>
          </p:cNvPicPr>
          <p:nvPr/>
        </p:nvPicPr>
        <p:blipFill>
          <a:blip r:embed="rId3"/>
          <a:stretch>
            <a:fillRect/>
          </a:stretch>
        </p:blipFill>
        <p:spPr>
          <a:xfrm>
            <a:off x="2476759" y="790343"/>
            <a:ext cx="6333893" cy="3562814"/>
          </a:xfrm>
          <a:prstGeom prst="rect">
            <a:avLst/>
          </a:prstGeom>
        </p:spPr>
      </p:pic>
    </p:spTree>
    <p:extLst>
      <p:ext uri="{BB962C8B-B14F-4D97-AF65-F5344CB8AC3E}">
        <p14:creationId xmlns:p14="http://schemas.microsoft.com/office/powerpoint/2010/main" val="383881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8" y="1196815"/>
            <a:ext cx="7903395"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Results</a:t>
            </a:r>
            <a:endParaRPr sz="2400" u="sng"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pic>
        <p:nvPicPr>
          <p:cNvPr id="6" name="Picture 5">
            <a:extLst>
              <a:ext uri="{FF2B5EF4-FFF2-40B4-BE49-F238E27FC236}">
                <a16:creationId xmlns:a16="http://schemas.microsoft.com/office/drawing/2014/main" id="{2C20DF44-EFA1-13C2-8D23-FF3AAA374FF9}"/>
              </a:ext>
            </a:extLst>
          </p:cNvPr>
          <p:cNvPicPr>
            <a:picLocks noChangeAspect="1"/>
          </p:cNvPicPr>
          <p:nvPr/>
        </p:nvPicPr>
        <p:blipFill>
          <a:blip r:embed="rId3"/>
          <a:stretch>
            <a:fillRect/>
          </a:stretch>
        </p:blipFill>
        <p:spPr>
          <a:xfrm>
            <a:off x="2547834" y="1146518"/>
            <a:ext cx="5841167" cy="3130446"/>
          </a:xfrm>
          <a:prstGeom prst="rect">
            <a:avLst/>
          </a:prstGeom>
        </p:spPr>
      </p:pic>
    </p:spTree>
    <p:extLst>
      <p:ext uri="{BB962C8B-B14F-4D97-AF65-F5344CB8AC3E}">
        <p14:creationId xmlns:p14="http://schemas.microsoft.com/office/powerpoint/2010/main" val="3179987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23C37-ACBA-CC36-334B-CA8A3DF97D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3" name="TextBox 2">
            <a:extLst>
              <a:ext uri="{FF2B5EF4-FFF2-40B4-BE49-F238E27FC236}">
                <a16:creationId xmlns:a16="http://schemas.microsoft.com/office/drawing/2014/main" id="{97AE0D4E-6C9D-AAC6-04FF-4DEB0DA44FCC}"/>
              </a:ext>
            </a:extLst>
          </p:cNvPr>
          <p:cNvSpPr txBox="1"/>
          <p:nvPr/>
        </p:nvSpPr>
        <p:spPr>
          <a:xfrm>
            <a:off x="1360884" y="1959650"/>
            <a:ext cx="6422231" cy="861774"/>
          </a:xfrm>
          <a:prstGeom prst="rect">
            <a:avLst/>
          </a:prstGeom>
          <a:noFill/>
        </p:spPr>
        <p:txBody>
          <a:bodyPr wrap="square" rtlCol="0">
            <a:spAutoFit/>
          </a:bodyPr>
          <a:lstStyle/>
          <a:p>
            <a:pPr algn="ctr"/>
            <a:r>
              <a:rPr lang="en-IN" sz="5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979865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27649" y="1169967"/>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solidFill>
                  <a:schemeClr val="bg2"/>
                </a:solidFill>
                <a:latin typeface="Times New Roman" panose="02020603050405020304" pitchFamily="18" charset="0"/>
                <a:cs typeface="Times New Roman" panose="02020603050405020304" pitchFamily="18" charset="0"/>
              </a:rPr>
              <a:t>Introduction to AI/ML</a:t>
            </a:r>
            <a:endParaRPr sz="2400" u="sng" dirty="0">
              <a:solidFill>
                <a:schemeClr val="bg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99D0D1B-FE37-0C3D-B4F3-D7B4313924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 name="Google Shape;175;p23">
            <a:extLst>
              <a:ext uri="{FF2B5EF4-FFF2-40B4-BE49-F238E27FC236}">
                <a16:creationId xmlns:a16="http://schemas.microsoft.com/office/drawing/2014/main" id="{8A01781E-4A23-3E38-276F-417A3A8A07F7}"/>
              </a:ext>
            </a:extLst>
          </p:cNvPr>
          <p:cNvSpPr txBox="1"/>
          <p:nvPr/>
        </p:nvSpPr>
        <p:spPr>
          <a:xfrm>
            <a:off x="3665999" y="4804800"/>
            <a:ext cx="1812001" cy="487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graphicFrame>
        <p:nvGraphicFramePr>
          <p:cNvPr id="7" name="Table 6">
            <a:extLst>
              <a:ext uri="{FF2B5EF4-FFF2-40B4-BE49-F238E27FC236}">
                <a16:creationId xmlns:a16="http://schemas.microsoft.com/office/drawing/2014/main" id="{201B5127-6D8E-0F65-50DA-713217934D18}"/>
              </a:ext>
            </a:extLst>
          </p:cNvPr>
          <p:cNvGraphicFramePr>
            <a:graphicFrameLocks noGrp="1"/>
          </p:cNvGraphicFramePr>
          <p:nvPr>
            <p:extLst>
              <p:ext uri="{D42A27DB-BD31-4B8C-83A1-F6EECF244321}">
                <p14:modId xmlns:p14="http://schemas.microsoft.com/office/powerpoint/2010/main" val="572690967"/>
              </p:ext>
            </p:extLst>
          </p:nvPr>
        </p:nvGraphicFramePr>
        <p:xfrm>
          <a:off x="1277595" y="2134173"/>
          <a:ext cx="6096000" cy="19253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989790064"/>
                    </a:ext>
                  </a:extLst>
                </a:gridCol>
                <a:gridCol w="3048000">
                  <a:extLst>
                    <a:ext uri="{9D8B030D-6E8A-4147-A177-3AD203B41FA5}">
                      <a16:colId xmlns:a16="http://schemas.microsoft.com/office/drawing/2014/main" val="1541187074"/>
                    </a:ext>
                  </a:extLst>
                </a:gridCol>
              </a:tblGrid>
              <a:tr h="370840">
                <a:tc>
                  <a:txBody>
                    <a:bodyPr/>
                    <a:lstStyle/>
                    <a:p>
                      <a:pPr algn="ctr"/>
                      <a:endParaRPr lang="en-IN" sz="1600" dirty="0">
                        <a:latin typeface="Times New Roman" panose="02020603050405020304" pitchFamily="18" charset="0"/>
                        <a:cs typeface="Times New Roman" panose="02020603050405020304" pitchFamily="18" charset="0"/>
                      </a:endParaRPr>
                    </a:p>
                  </a:txBody>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7075000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a:solidFill>
                            <a:schemeClr val="bg2"/>
                          </a:solidFill>
                          <a:latin typeface="Times New Roman" panose="02020603050405020304" pitchFamily="18" charset="0"/>
                          <a:cs typeface="Times New Roman" panose="02020603050405020304" pitchFamily="18" charset="0"/>
                        </a:rPr>
                        <a:t>At its core, AI simulates human intelligence processes using machines, enabling them to learn from data, adapt to new inputs, and perform tasks autonomously. </a:t>
                      </a:r>
                    </a:p>
                    <a:p>
                      <a:pPr algn="ct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2"/>
                          </a:solidFill>
                          <a:latin typeface="Times New Roman" panose="02020603050405020304" pitchFamily="18" charset="0"/>
                          <a:cs typeface="Times New Roman" panose="02020603050405020304" pitchFamily="18" charset="0"/>
                        </a:rPr>
                        <a:t>Machine Learning, a subset of AI, focuses on developing algorithms that allow computers to learn from and make predictions or decisions based on data.</a:t>
                      </a:r>
                    </a:p>
                    <a:p>
                      <a:pPr algn="ct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183957"/>
                  </a:ext>
                </a:extLst>
              </a:tr>
            </a:tbl>
          </a:graphicData>
        </a:graphic>
      </p:graphicFrame>
      <p:sp>
        <p:nvSpPr>
          <p:cNvPr id="8" name="TextBox 7">
            <a:extLst>
              <a:ext uri="{FF2B5EF4-FFF2-40B4-BE49-F238E27FC236}">
                <a16:creationId xmlns:a16="http://schemas.microsoft.com/office/drawing/2014/main" id="{FB437043-79A1-5504-1B85-FBB5B551BFAB}"/>
              </a:ext>
            </a:extLst>
          </p:cNvPr>
          <p:cNvSpPr txBox="1"/>
          <p:nvPr/>
        </p:nvSpPr>
        <p:spPr>
          <a:xfrm>
            <a:off x="1277595" y="2134173"/>
            <a:ext cx="3047340" cy="338554"/>
          </a:xfrm>
          <a:prstGeom prst="rect">
            <a:avLst/>
          </a:prstGeom>
          <a:solidFill>
            <a:srgbClr val="ED4354"/>
          </a:solid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Artificial Intelligence</a:t>
            </a:r>
          </a:p>
        </p:txBody>
      </p:sp>
      <p:sp>
        <p:nvSpPr>
          <p:cNvPr id="9" name="TextBox 8">
            <a:extLst>
              <a:ext uri="{FF2B5EF4-FFF2-40B4-BE49-F238E27FC236}">
                <a16:creationId xmlns:a16="http://schemas.microsoft.com/office/drawing/2014/main" id="{2CAE9C5F-FF34-1B9D-C9A8-164D50DD20E2}"/>
              </a:ext>
            </a:extLst>
          </p:cNvPr>
          <p:cNvSpPr txBox="1"/>
          <p:nvPr/>
        </p:nvSpPr>
        <p:spPr>
          <a:xfrm>
            <a:off x="4324935" y="2134173"/>
            <a:ext cx="3048440" cy="338554"/>
          </a:xfrm>
          <a:prstGeom prst="rect">
            <a:avLst/>
          </a:prstGeom>
          <a:solidFill>
            <a:srgbClr val="ED4354"/>
          </a:solid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Machine learning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27649" y="1169967"/>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Image Detection</a:t>
            </a:r>
            <a:endParaRPr sz="2400" u="sng" dirty="0">
              <a:solidFill>
                <a:schemeClr val="bg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99D0D1B-FE37-0C3D-B4F3-D7B4313924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3" name="Google Shape;175;p23">
            <a:extLst>
              <a:ext uri="{FF2B5EF4-FFF2-40B4-BE49-F238E27FC236}">
                <a16:creationId xmlns:a16="http://schemas.microsoft.com/office/drawing/2014/main" id="{8A01781E-4A23-3E38-276F-417A3A8A07F7}"/>
              </a:ext>
            </a:extLst>
          </p:cNvPr>
          <p:cNvSpPr txBox="1"/>
          <p:nvPr/>
        </p:nvSpPr>
        <p:spPr>
          <a:xfrm>
            <a:off x="3665999" y="4804800"/>
            <a:ext cx="1812001" cy="487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sp>
        <p:nvSpPr>
          <p:cNvPr id="6" name="TextBox 5">
            <a:extLst>
              <a:ext uri="{FF2B5EF4-FFF2-40B4-BE49-F238E27FC236}">
                <a16:creationId xmlns:a16="http://schemas.microsoft.com/office/drawing/2014/main" id="{019329EA-ABF3-15AC-6A74-7F4DBC6DC536}"/>
              </a:ext>
            </a:extLst>
          </p:cNvPr>
          <p:cNvSpPr txBox="1"/>
          <p:nvPr/>
        </p:nvSpPr>
        <p:spPr>
          <a:xfrm>
            <a:off x="727649" y="1844116"/>
            <a:ext cx="768870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latin typeface="Times New Roman" panose="02020603050405020304" pitchFamily="18" charset="0"/>
                <a:cs typeface="Times New Roman" panose="02020603050405020304" pitchFamily="18" charset="0"/>
              </a:rPr>
              <a:t>Image detection is a fundamental task in computer vision that involves identifying and lo </a:t>
            </a:r>
            <a:r>
              <a:rPr lang="en-US" dirty="0" err="1">
                <a:solidFill>
                  <a:schemeClr val="bg2"/>
                </a:solidFill>
                <a:latin typeface="Times New Roman" panose="02020603050405020304" pitchFamily="18" charset="0"/>
                <a:cs typeface="Times New Roman" panose="02020603050405020304" pitchFamily="18" charset="0"/>
              </a:rPr>
              <a:t>cating</a:t>
            </a:r>
            <a:r>
              <a:rPr lang="en-US" dirty="0">
                <a:solidFill>
                  <a:schemeClr val="bg2"/>
                </a:solidFill>
                <a:latin typeface="Times New Roman" panose="02020603050405020304" pitchFamily="18" charset="0"/>
                <a:cs typeface="Times New Roman" panose="02020603050405020304" pitchFamily="18" charset="0"/>
              </a:rPr>
              <a:t> objects within an image. It is crucial for various applications, including autonomous driving, surveillance.</a:t>
            </a:r>
          </a:p>
          <a:p>
            <a:pPr marL="285750" indent="-285750">
              <a:buFont typeface="Arial" panose="020B0604020202020204" pitchFamily="34" charset="0"/>
              <a:buChar char="•"/>
            </a:pPr>
            <a:r>
              <a:rPr lang="en-US" dirty="0">
                <a:solidFill>
                  <a:schemeClr val="bg2"/>
                </a:solidFill>
                <a:latin typeface="Times New Roman" panose="02020603050405020304" pitchFamily="18" charset="0"/>
                <a:cs typeface="Times New Roman" panose="02020603050405020304" pitchFamily="18" charset="0"/>
              </a:rPr>
              <a:t>The process begins with preprocessing steps like </a:t>
            </a:r>
            <a:r>
              <a:rPr lang="en-US" dirty="0" err="1">
                <a:solidFill>
                  <a:schemeClr val="bg2"/>
                </a:solidFill>
                <a:latin typeface="Times New Roman" panose="02020603050405020304" pitchFamily="18" charset="0"/>
                <a:cs typeface="Times New Roman" panose="02020603050405020304" pitchFamily="18" charset="0"/>
              </a:rPr>
              <a:t>resiz</a:t>
            </a:r>
            <a:r>
              <a:rPr lang="en-US" dirty="0">
                <a:solidFill>
                  <a:schemeClr val="bg2"/>
                </a:solidFill>
                <a:latin typeface="Times New Roman" panose="02020603050405020304" pitchFamily="18" charset="0"/>
                <a:cs typeface="Times New Roman" panose="02020603050405020304" pitchFamily="18" charset="0"/>
              </a:rPr>
              <a:t> </a:t>
            </a:r>
            <a:r>
              <a:rPr lang="en-US" dirty="0" err="1">
                <a:solidFill>
                  <a:schemeClr val="bg2"/>
                </a:solidFill>
                <a:latin typeface="Times New Roman" panose="02020603050405020304" pitchFamily="18" charset="0"/>
                <a:cs typeface="Times New Roman" panose="02020603050405020304" pitchFamily="18" charset="0"/>
              </a:rPr>
              <a:t>ing</a:t>
            </a:r>
            <a:r>
              <a:rPr lang="en-US" dirty="0">
                <a:solidFill>
                  <a:schemeClr val="bg2"/>
                </a:solidFill>
                <a:latin typeface="Times New Roman" panose="02020603050405020304" pitchFamily="18" charset="0"/>
                <a:cs typeface="Times New Roman" panose="02020603050405020304" pitchFamily="18" charset="0"/>
              </a:rPr>
              <a:t>, normalization, and augmentation to enhance the quality and variability of the input data.</a:t>
            </a:r>
          </a:p>
          <a:p>
            <a:pPr marL="285750" indent="-285750">
              <a:buFont typeface="Arial" panose="020B0604020202020204" pitchFamily="34" charset="0"/>
              <a:buChar char="•"/>
            </a:pPr>
            <a:r>
              <a:rPr lang="en-US" dirty="0">
                <a:solidFill>
                  <a:schemeClr val="bg2"/>
                </a:solidFill>
                <a:latin typeface="Times New Roman" panose="02020603050405020304" pitchFamily="18" charset="0"/>
                <a:cs typeface="Times New Roman" panose="02020603050405020304" pitchFamily="18" charset="0"/>
              </a:rPr>
              <a:t>Convolutional Neural Networks (CNNs) have become the backbone of modern detection algorithms due to their ability to learn hierarchical features directly from raw pixel data.</a:t>
            </a:r>
          </a:p>
          <a:p>
            <a:pPr marL="285750" indent="-285750">
              <a:buFont typeface="Arial" panose="020B0604020202020204" pitchFamily="34" charset="0"/>
              <a:buChar char="•"/>
            </a:pPr>
            <a:r>
              <a:rPr lang="en-US" dirty="0">
                <a:solidFill>
                  <a:schemeClr val="bg2"/>
                </a:solidFill>
                <a:latin typeface="Times New Roman" panose="02020603050405020304" pitchFamily="18" charset="0"/>
                <a:cs typeface="Times New Roman" panose="02020603050405020304" pitchFamily="18" charset="0"/>
              </a:rPr>
              <a:t> State-of-the-art models like YOLO (You Only Look Once), SSD (Single Shot </a:t>
            </a:r>
            <a:r>
              <a:rPr lang="en-US" dirty="0" err="1">
                <a:solidFill>
                  <a:schemeClr val="bg2"/>
                </a:solidFill>
                <a:latin typeface="Times New Roman" panose="02020603050405020304" pitchFamily="18" charset="0"/>
                <a:cs typeface="Times New Roman" panose="02020603050405020304" pitchFamily="18" charset="0"/>
              </a:rPr>
              <a:t>Multibox</a:t>
            </a:r>
            <a:r>
              <a:rPr lang="en-US" dirty="0">
                <a:solidFill>
                  <a:schemeClr val="bg2"/>
                </a:solidFill>
                <a:latin typeface="Times New Roman" panose="02020603050405020304" pitchFamily="18" charset="0"/>
                <a:cs typeface="Times New Roman" panose="02020603050405020304" pitchFamily="18" charset="0"/>
              </a:rPr>
              <a:t> Detector), and Faster R-CNN have significantly improved detection accuracy and speed.</a:t>
            </a:r>
            <a:endParaRPr lang="en-IN"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522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9D0D1B-FE37-0C3D-B4F3-D7B4313924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5</a:t>
            </a:fld>
            <a:endParaRPr lang="en">
              <a:latin typeface="Times New Roman" panose="02020603050405020304" pitchFamily="18" charset="0"/>
              <a:cs typeface="Times New Roman" panose="02020603050405020304" pitchFamily="18" charset="0"/>
            </a:endParaRPr>
          </a:p>
        </p:txBody>
      </p:sp>
      <p:sp>
        <p:nvSpPr>
          <p:cNvPr id="3" name="Google Shape;175;p23">
            <a:extLst>
              <a:ext uri="{FF2B5EF4-FFF2-40B4-BE49-F238E27FC236}">
                <a16:creationId xmlns:a16="http://schemas.microsoft.com/office/drawing/2014/main" id="{8A01781E-4A23-3E38-276F-417A3A8A07F7}"/>
              </a:ext>
            </a:extLst>
          </p:cNvPr>
          <p:cNvSpPr txBox="1"/>
          <p:nvPr/>
        </p:nvSpPr>
        <p:spPr>
          <a:xfrm>
            <a:off x="3665999" y="4804800"/>
            <a:ext cx="1812001" cy="3385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latin typeface="Times New Roman" panose="02020603050405020304" pitchFamily="18" charset="0"/>
                <a:cs typeface="Times New Roman" panose="02020603050405020304" pitchFamily="18" charset="0"/>
              </a:rPr>
              <a:t>KLE Technological University</a:t>
            </a:r>
          </a:p>
        </p:txBody>
      </p:sp>
      <p:pic>
        <p:nvPicPr>
          <p:cNvPr id="26" name="Picture 25" descr="A person in a factory&#10;&#10;Description automatically generated">
            <a:extLst>
              <a:ext uri="{FF2B5EF4-FFF2-40B4-BE49-F238E27FC236}">
                <a16:creationId xmlns:a16="http://schemas.microsoft.com/office/drawing/2014/main" id="{DAF48DC3-81D3-FBBD-3FB8-296A8537D4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08507" y="541855"/>
            <a:ext cx="2354961" cy="1324666"/>
          </a:xfrm>
          <a:prstGeom prst="rect">
            <a:avLst/>
          </a:prstGeom>
        </p:spPr>
      </p:pic>
      <p:pic>
        <p:nvPicPr>
          <p:cNvPr id="27" name="Picture 26">
            <a:extLst>
              <a:ext uri="{FF2B5EF4-FFF2-40B4-BE49-F238E27FC236}">
                <a16:creationId xmlns:a16="http://schemas.microsoft.com/office/drawing/2014/main" id="{E7495ED0-7A4C-A9A8-EC94-9DAE931840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8507" y="1996082"/>
            <a:ext cx="2354960" cy="1324665"/>
          </a:xfrm>
          <a:prstGeom prst="rect">
            <a:avLst/>
          </a:prstGeom>
        </p:spPr>
      </p:pic>
      <p:pic>
        <p:nvPicPr>
          <p:cNvPr id="28" name="Picture 27" descr="A person standing on train tracks&#10;&#10;Description automatically generated">
            <a:extLst>
              <a:ext uri="{FF2B5EF4-FFF2-40B4-BE49-F238E27FC236}">
                <a16:creationId xmlns:a16="http://schemas.microsoft.com/office/drawing/2014/main" id="{B77E2C25-4F3F-B9C9-81B7-5375E67CD7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08506" y="3480135"/>
            <a:ext cx="2354960" cy="1324665"/>
          </a:xfrm>
          <a:prstGeom prst="rect">
            <a:avLst/>
          </a:prstGeom>
        </p:spPr>
      </p:pic>
      <p:pic>
        <p:nvPicPr>
          <p:cNvPr id="29" name="Picture 28" descr="A view from a window of a factory&#10;&#10;Description automatically generated">
            <a:extLst>
              <a:ext uri="{FF2B5EF4-FFF2-40B4-BE49-F238E27FC236}">
                <a16:creationId xmlns:a16="http://schemas.microsoft.com/office/drawing/2014/main" id="{84247FED-3D3D-66D8-1AF9-84E7CEA472C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339889" y="541855"/>
            <a:ext cx="2354961" cy="1324666"/>
          </a:xfrm>
          <a:prstGeom prst="rect">
            <a:avLst/>
          </a:prstGeom>
        </p:spPr>
      </p:pic>
      <p:pic>
        <p:nvPicPr>
          <p:cNvPr id="30" name="Picture 29" descr="A screenshot of a video surveillance&#10;&#10;Description automatically generated">
            <a:extLst>
              <a:ext uri="{FF2B5EF4-FFF2-40B4-BE49-F238E27FC236}">
                <a16:creationId xmlns:a16="http://schemas.microsoft.com/office/drawing/2014/main" id="{D8267368-9E76-52BE-1CA3-0A8F24436A3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314" t="1429" r="5046" b="5155"/>
          <a:stretch/>
        </p:blipFill>
        <p:spPr>
          <a:xfrm>
            <a:off x="3338577" y="1996082"/>
            <a:ext cx="2356274" cy="1429075"/>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A125A0CB-4C8A-1C5A-6531-DFADD424FB1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048" t="2750" r="4299" b="32170"/>
          <a:stretch/>
        </p:blipFill>
        <p:spPr>
          <a:xfrm>
            <a:off x="3339889" y="3480135"/>
            <a:ext cx="2357775" cy="1324665"/>
          </a:xfrm>
          <a:prstGeom prst="rect">
            <a:avLst/>
          </a:prstGeom>
        </p:spPr>
      </p:pic>
      <p:pic>
        <p:nvPicPr>
          <p:cNvPr id="32" name="Picture 31">
            <a:extLst>
              <a:ext uri="{FF2B5EF4-FFF2-40B4-BE49-F238E27FC236}">
                <a16:creationId xmlns:a16="http://schemas.microsoft.com/office/drawing/2014/main" id="{664E3D73-F930-5152-F99F-13C71A92676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098" t="14275" r="4098"/>
          <a:stretch/>
        </p:blipFill>
        <p:spPr>
          <a:xfrm>
            <a:off x="6073300" y="541855"/>
            <a:ext cx="2521918" cy="1324665"/>
          </a:xfrm>
          <a:prstGeom prst="rect">
            <a:avLst/>
          </a:prstGeom>
        </p:spPr>
      </p:pic>
      <p:pic>
        <p:nvPicPr>
          <p:cNvPr id="33" name="Picture 32">
            <a:extLst>
              <a:ext uri="{FF2B5EF4-FFF2-40B4-BE49-F238E27FC236}">
                <a16:creationId xmlns:a16="http://schemas.microsoft.com/office/drawing/2014/main" id="{008A991C-B046-607F-F6E1-87118ACF920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8411" t="12747" r="734"/>
          <a:stretch/>
        </p:blipFill>
        <p:spPr>
          <a:xfrm>
            <a:off x="6073299" y="2029447"/>
            <a:ext cx="2525979" cy="1364537"/>
          </a:xfrm>
          <a:prstGeom prst="rect">
            <a:avLst/>
          </a:prstGeom>
        </p:spPr>
      </p:pic>
      <p:pic>
        <p:nvPicPr>
          <p:cNvPr id="34" name="Picture 33">
            <a:extLst>
              <a:ext uri="{FF2B5EF4-FFF2-40B4-BE49-F238E27FC236}">
                <a16:creationId xmlns:a16="http://schemas.microsoft.com/office/drawing/2014/main" id="{D8930E0A-0377-36B8-7FA6-187C2FF74B2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4053" t="12794" r="3347" b="10074"/>
          <a:stretch/>
        </p:blipFill>
        <p:spPr>
          <a:xfrm>
            <a:off x="6073299" y="3480136"/>
            <a:ext cx="2521919" cy="1324664"/>
          </a:xfrm>
          <a:prstGeom prst="rect">
            <a:avLst/>
          </a:prstGeom>
        </p:spPr>
      </p:pic>
      <p:sp>
        <p:nvSpPr>
          <p:cNvPr id="35" name="TextBox 34">
            <a:extLst>
              <a:ext uri="{FF2B5EF4-FFF2-40B4-BE49-F238E27FC236}">
                <a16:creationId xmlns:a16="http://schemas.microsoft.com/office/drawing/2014/main" id="{55D7CA2B-5004-5D8B-AF31-111DD485AD92}"/>
              </a:ext>
            </a:extLst>
          </p:cNvPr>
          <p:cNvSpPr txBox="1"/>
          <p:nvPr/>
        </p:nvSpPr>
        <p:spPr>
          <a:xfrm>
            <a:off x="508506" y="541854"/>
            <a:ext cx="2354959" cy="415498"/>
          </a:xfrm>
          <a:prstGeom prst="rect">
            <a:avLst/>
          </a:prstGeom>
          <a:solidFill>
            <a:srgbClr val="ED4354"/>
          </a:solidFill>
        </p:spPr>
        <p:txBody>
          <a:bodyPr wrap="square" rtlCol="0">
            <a:spAutoFit/>
          </a:bodyPr>
          <a:lstStyle/>
          <a:p>
            <a:pPr algn="ctr"/>
            <a:r>
              <a:rPr lang="en-IN" sz="1050" b="1" dirty="0">
                <a:solidFill>
                  <a:schemeClr val="bg1"/>
                </a:solidFill>
                <a:latin typeface="Times New Roman" panose="02020603050405020304" pitchFamily="18" charset="0"/>
                <a:cs typeface="Times New Roman" panose="02020603050405020304" pitchFamily="18" charset="0"/>
              </a:rPr>
              <a:t>PERSONAL PROTECTIVE EQUIPMENT</a:t>
            </a:r>
          </a:p>
        </p:txBody>
      </p:sp>
      <p:sp>
        <p:nvSpPr>
          <p:cNvPr id="36" name="TextBox 35">
            <a:extLst>
              <a:ext uri="{FF2B5EF4-FFF2-40B4-BE49-F238E27FC236}">
                <a16:creationId xmlns:a16="http://schemas.microsoft.com/office/drawing/2014/main" id="{1081331B-A760-761C-49EB-0A44BCB358E1}"/>
              </a:ext>
            </a:extLst>
          </p:cNvPr>
          <p:cNvSpPr txBox="1"/>
          <p:nvPr/>
        </p:nvSpPr>
        <p:spPr>
          <a:xfrm>
            <a:off x="3338576" y="542036"/>
            <a:ext cx="2354959" cy="253916"/>
          </a:xfrm>
          <a:prstGeom prst="rect">
            <a:avLst/>
          </a:prstGeom>
          <a:solidFill>
            <a:srgbClr val="ED4354"/>
          </a:solidFill>
        </p:spPr>
        <p:txBody>
          <a:bodyPr wrap="square" rtlCol="0">
            <a:spAutoFit/>
          </a:bodyPr>
          <a:lstStyle/>
          <a:p>
            <a:pPr algn="ctr"/>
            <a:r>
              <a:rPr lang="en-IN" sz="1050" b="1" dirty="0">
                <a:solidFill>
                  <a:schemeClr val="bg1"/>
                </a:solidFill>
                <a:latin typeface="Times New Roman" panose="02020603050405020304" pitchFamily="18" charset="0"/>
                <a:cs typeface="Times New Roman" panose="02020603050405020304" pitchFamily="18" charset="0"/>
              </a:rPr>
              <a:t>FIRE DETECTION</a:t>
            </a:r>
          </a:p>
        </p:txBody>
      </p:sp>
      <p:sp>
        <p:nvSpPr>
          <p:cNvPr id="37" name="TextBox 36">
            <a:extLst>
              <a:ext uri="{FF2B5EF4-FFF2-40B4-BE49-F238E27FC236}">
                <a16:creationId xmlns:a16="http://schemas.microsoft.com/office/drawing/2014/main" id="{FE45CB86-CAE0-A0F7-8AD1-B27D89D9437A}"/>
              </a:ext>
            </a:extLst>
          </p:cNvPr>
          <p:cNvSpPr txBox="1"/>
          <p:nvPr/>
        </p:nvSpPr>
        <p:spPr>
          <a:xfrm>
            <a:off x="496877" y="1996082"/>
            <a:ext cx="2378216" cy="253916"/>
          </a:xfrm>
          <a:prstGeom prst="rect">
            <a:avLst/>
          </a:prstGeom>
          <a:solidFill>
            <a:srgbClr val="ED4354"/>
          </a:solidFill>
        </p:spPr>
        <p:txBody>
          <a:bodyPr wrap="square" rtlCol="0">
            <a:spAutoFit/>
          </a:bodyPr>
          <a:lstStyle/>
          <a:p>
            <a:pPr algn="ctr"/>
            <a:r>
              <a:rPr lang="en-IN" sz="1050" b="1" dirty="0">
                <a:solidFill>
                  <a:schemeClr val="bg1"/>
                </a:solidFill>
                <a:latin typeface="Times New Roman" panose="02020603050405020304" pitchFamily="18" charset="0"/>
                <a:cs typeface="Times New Roman" panose="02020603050405020304" pitchFamily="18" charset="0"/>
              </a:rPr>
              <a:t>MOBILE PHONE USAGE</a:t>
            </a:r>
          </a:p>
        </p:txBody>
      </p:sp>
      <p:sp>
        <p:nvSpPr>
          <p:cNvPr id="38" name="TextBox 37">
            <a:extLst>
              <a:ext uri="{FF2B5EF4-FFF2-40B4-BE49-F238E27FC236}">
                <a16:creationId xmlns:a16="http://schemas.microsoft.com/office/drawing/2014/main" id="{B7FA3C5A-3927-1FB3-DF91-AC9ABC794FC7}"/>
              </a:ext>
            </a:extLst>
          </p:cNvPr>
          <p:cNvSpPr txBox="1"/>
          <p:nvPr/>
        </p:nvSpPr>
        <p:spPr>
          <a:xfrm>
            <a:off x="6071984" y="545186"/>
            <a:ext cx="2521918" cy="253916"/>
          </a:xfrm>
          <a:prstGeom prst="rect">
            <a:avLst/>
          </a:prstGeom>
          <a:solidFill>
            <a:srgbClr val="FF0000"/>
          </a:solidFill>
        </p:spPr>
        <p:txBody>
          <a:bodyPr wrap="square" rtlCol="0">
            <a:spAutoFit/>
          </a:bodyPr>
          <a:lstStyle/>
          <a:p>
            <a:pPr algn="ctr"/>
            <a:r>
              <a:rPr lang="en-IN" sz="1050" b="1" dirty="0">
                <a:solidFill>
                  <a:schemeClr val="bg1"/>
                </a:solidFill>
                <a:latin typeface="Times New Roman" panose="02020603050405020304" pitchFamily="18" charset="0"/>
                <a:cs typeface="Times New Roman" panose="02020603050405020304" pitchFamily="18" charset="0"/>
              </a:rPr>
              <a:t>TRUCK REVERSAL ALERT</a:t>
            </a:r>
          </a:p>
        </p:txBody>
      </p:sp>
      <p:sp>
        <p:nvSpPr>
          <p:cNvPr id="39" name="TextBox 38">
            <a:extLst>
              <a:ext uri="{FF2B5EF4-FFF2-40B4-BE49-F238E27FC236}">
                <a16:creationId xmlns:a16="http://schemas.microsoft.com/office/drawing/2014/main" id="{3B677040-DB59-BACF-4512-7FC0F4066132}"/>
              </a:ext>
            </a:extLst>
          </p:cNvPr>
          <p:cNvSpPr txBox="1"/>
          <p:nvPr/>
        </p:nvSpPr>
        <p:spPr>
          <a:xfrm>
            <a:off x="3338576" y="1996081"/>
            <a:ext cx="2354959" cy="253916"/>
          </a:xfrm>
          <a:prstGeom prst="rect">
            <a:avLst/>
          </a:prstGeom>
          <a:solidFill>
            <a:srgbClr val="ED4354"/>
          </a:solidFill>
        </p:spPr>
        <p:txBody>
          <a:bodyPr wrap="square" rtlCol="0">
            <a:spAutoFit/>
          </a:bodyPr>
          <a:lstStyle/>
          <a:p>
            <a:pPr algn="ctr"/>
            <a:r>
              <a:rPr lang="en-IN" sz="1050" b="1" dirty="0">
                <a:solidFill>
                  <a:schemeClr val="bg1"/>
                </a:solidFill>
                <a:latin typeface="Times New Roman" panose="02020603050405020304" pitchFamily="18" charset="0"/>
                <a:cs typeface="Times New Roman" panose="02020603050405020304" pitchFamily="18" charset="0"/>
              </a:rPr>
              <a:t>TRAFFIC COUNTING</a:t>
            </a:r>
          </a:p>
        </p:txBody>
      </p:sp>
      <p:sp>
        <p:nvSpPr>
          <p:cNvPr id="40" name="TextBox 39">
            <a:extLst>
              <a:ext uri="{FF2B5EF4-FFF2-40B4-BE49-F238E27FC236}">
                <a16:creationId xmlns:a16="http://schemas.microsoft.com/office/drawing/2014/main" id="{2EB4939D-3148-1DE6-0271-9FE21A73C4CC}"/>
              </a:ext>
            </a:extLst>
          </p:cNvPr>
          <p:cNvSpPr txBox="1"/>
          <p:nvPr/>
        </p:nvSpPr>
        <p:spPr>
          <a:xfrm>
            <a:off x="6071983" y="2032097"/>
            <a:ext cx="2527295" cy="253916"/>
          </a:xfrm>
          <a:prstGeom prst="rect">
            <a:avLst/>
          </a:prstGeom>
          <a:solidFill>
            <a:srgbClr val="ED4354"/>
          </a:solidFill>
        </p:spPr>
        <p:txBody>
          <a:bodyPr wrap="square" rtlCol="0">
            <a:spAutoFit/>
          </a:bodyPr>
          <a:lstStyle/>
          <a:p>
            <a:pPr algn="ctr"/>
            <a:r>
              <a:rPr lang="en-IN" sz="1050" b="1" dirty="0">
                <a:solidFill>
                  <a:schemeClr val="bg1"/>
                </a:solidFill>
                <a:latin typeface="Times New Roman" panose="02020603050405020304" pitchFamily="18" charset="0"/>
                <a:cs typeface="Times New Roman" panose="02020603050405020304" pitchFamily="18" charset="0"/>
              </a:rPr>
              <a:t>MAN-MACHINE INTERFACE</a:t>
            </a:r>
          </a:p>
        </p:txBody>
      </p:sp>
      <p:sp>
        <p:nvSpPr>
          <p:cNvPr id="41" name="TextBox 40">
            <a:extLst>
              <a:ext uri="{FF2B5EF4-FFF2-40B4-BE49-F238E27FC236}">
                <a16:creationId xmlns:a16="http://schemas.microsoft.com/office/drawing/2014/main" id="{AD4AFE70-8586-9FD9-C61C-AD68B95F4056}"/>
              </a:ext>
            </a:extLst>
          </p:cNvPr>
          <p:cNvSpPr txBox="1"/>
          <p:nvPr/>
        </p:nvSpPr>
        <p:spPr>
          <a:xfrm>
            <a:off x="6071983" y="3461121"/>
            <a:ext cx="2527295" cy="415498"/>
          </a:xfrm>
          <a:prstGeom prst="rect">
            <a:avLst/>
          </a:prstGeom>
          <a:solidFill>
            <a:srgbClr val="ED4354"/>
          </a:solidFill>
        </p:spPr>
        <p:txBody>
          <a:bodyPr wrap="square" rtlCol="0">
            <a:spAutoFit/>
          </a:bodyPr>
          <a:lstStyle/>
          <a:p>
            <a:pPr algn="ctr"/>
            <a:r>
              <a:rPr lang="en-IN" sz="1050" b="1" dirty="0">
                <a:solidFill>
                  <a:schemeClr val="bg1"/>
                </a:solidFill>
                <a:latin typeface="Times New Roman" panose="02020603050405020304" pitchFamily="18" charset="0"/>
                <a:cs typeface="Times New Roman" panose="02020603050405020304" pitchFamily="18" charset="0"/>
              </a:rPr>
              <a:t>COMPLETE VIOLATION DASHBOARD</a:t>
            </a:r>
          </a:p>
        </p:txBody>
      </p:sp>
      <p:sp>
        <p:nvSpPr>
          <p:cNvPr id="42" name="TextBox 41">
            <a:extLst>
              <a:ext uri="{FF2B5EF4-FFF2-40B4-BE49-F238E27FC236}">
                <a16:creationId xmlns:a16="http://schemas.microsoft.com/office/drawing/2014/main" id="{8F6C8C18-2DFB-FDDD-4015-AC5783B70547}"/>
              </a:ext>
            </a:extLst>
          </p:cNvPr>
          <p:cNvSpPr txBox="1"/>
          <p:nvPr/>
        </p:nvSpPr>
        <p:spPr>
          <a:xfrm>
            <a:off x="3335829" y="3480135"/>
            <a:ext cx="2354959" cy="253916"/>
          </a:xfrm>
          <a:prstGeom prst="rect">
            <a:avLst/>
          </a:prstGeom>
          <a:solidFill>
            <a:srgbClr val="ED4354"/>
          </a:solidFill>
        </p:spPr>
        <p:txBody>
          <a:bodyPr wrap="square" rtlCol="0">
            <a:spAutoFit/>
          </a:bodyPr>
          <a:lstStyle/>
          <a:p>
            <a:pPr algn="ctr"/>
            <a:r>
              <a:rPr lang="en-IN" sz="1050" b="1" dirty="0">
                <a:solidFill>
                  <a:schemeClr val="bg1"/>
                </a:solidFill>
                <a:latin typeface="Times New Roman" panose="02020603050405020304" pitchFamily="18" charset="0"/>
                <a:cs typeface="Times New Roman" panose="02020603050405020304" pitchFamily="18" charset="0"/>
              </a:rPr>
              <a:t>CROWDING</a:t>
            </a:r>
          </a:p>
        </p:txBody>
      </p:sp>
      <p:sp>
        <p:nvSpPr>
          <p:cNvPr id="43" name="TextBox 42">
            <a:extLst>
              <a:ext uri="{FF2B5EF4-FFF2-40B4-BE49-F238E27FC236}">
                <a16:creationId xmlns:a16="http://schemas.microsoft.com/office/drawing/2014/main" id="{12FBDFD5-E9D7-0313-BC5A-2DA91E929A21}"/>
              </a:ext>
            </a:extLst>
          </p:cNvPr>
          <p:cNvSpPr txBox="1"/>
          <p:nvPr/>
        </p:nvSpPr>
        <p:spPr>
          <a:xfrm>
            <a:off x="504446" y="3482706"/>
            <a:ext cx="2354959" cy="415498"/>
          </a:xfrm>
          <a:prstGeom prst="rect">
            <a:avLst/>
          </a:prstGeom>
          <a:solidFill>
            <a:srgbClr val="ED4354"/>
          </a:solidFill>
        </p:spPr>
        <p:txBody>
          <a:bodyPr wrap="square" rtlCol="0">
            <a:spAutoFit/>
          </a:bodyPr>
          <a:lstStyle/>
          <a:p>
            <a:pPr algn="ctr"/>
            <a:r>
              <a:rPr lang="en-IN" sz="1050" b="1" dirty="0">
                <a:solidFill>
                  <a:schemeClr val="bg1"/>
                </a:solidFill>
                <a:latin typeface="Times New Roman" panose="02020603050405020304" pitchFamily="18" charset="0"/>
                <a:cs typeface="Times New Roman" panose="02020603050405020304" pitchFamily="18" charset="0"/>
              </a:rPr>
              <a:t>GEO-FENCING / RESTRICTED AREA</a:t>
            </a:r>
          </a:p>
        </p:txBody>
      </p:sp>
    </p:spTree>
    <p:extLst>
      <p:ext uri="{BB962C8B-B14F-4D97-AF65-F5344CB8AC3E}">
        <p14:creationId xmlns:p14="http://schemas.microsoft.com/office/powerpoint/2010/main" val="360812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5850" y="1229441"/>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1" i="0" u="sng" spc="0" baseline="0" dirty="0">
                <a:solidFill>
                  <a:srgbClr val="292929"/>
                </a:solidFill>
                <a:effectLst/>
                <a:latin typeface="Times New Roman" panose="02020603050405020304" pitchFamily="18" charset="0"/>
                <a:ea typeface="Raleway" pitchFamily="2" charset="0"/>
                <a:cs typeface="Times New Roman" panose="02020603050405020304" pitchFamily="18" charset="0"/>
              </a:rPr>
              <a:t>Objectives/Role of ML intern</a:t>
            </a:r>
            <a:endParaRPr sz="2400" u="sng" dirty="0"/>
          </a:p>
        </p:txBody>
      </p:sp>
      <p:sp>
        <p:nvSpPr>
          <p:cNvPr id="98" name="Google Shape;98;p15"/>
          <p:cNvSpPr txBox="1">
            <a:spLocks noGrp="1"/>
          </p:cNvSpPr>
          <p:nvPr>
            <p:ph type="body" idx="1"/>
          </p:nvPr>
        </p:nvSpPr>
        <p:spPr>
          <a:xfrm>
            <a:off x="725850" y="1836728"/>
            <a:ext cx="7688700" cy="3108066"/>
          </a:xfrm>
          <a:prstGeom prst="rect">
            <a:avLst/>
          </a:prstGeom>
        </p:spPr>
        <p:txBody>
          <a:bodyPr spcFirstLastPara="1" wrap="square" lIns="91425" tIns="91425" rIns="91425" bIns="91425" anchor="t" anchorCtr="0">
            <a:noAutofit/>
          </a:bodyPr>
          <a:lstStyle/>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My role involves developing an end-to-end system that ensures comprehensive and real-time monitoring and timely alerts. This includes designing and training machine learning models to accurately detect potential safety hazards or incidents from video footage or images using state-of-the-art object detection techniques.</a:t>
            </a:r>
          </a:p>
          <a:p>
            <a:pPr marL="285750" indent="-285750">
              <a:spcAft>
                <a:spcPts val="1200"/>
              </a:spcAft>
            </a:pPr>
            <a:r>
              <a:rPr lang="en-IN" sz="1400" dirty="0">
                <a:solidFill>
                  <a:schemeClr val="bg2"/>
                </a:solidFill>
                <a:latin typeface="Times New Roman" panose="02020603050405020304" pitchFamily="18" charset="0"/>
                <a:cs typeface="Times New Roman" panose="02020603050405020304" pitchFamily="18" charset="0"/>
              </a:rPr>
              <a:t>Responsibilities</a:t>
            </a:r>
            <a:r>
              <a:rPr lang="en-US" sz="1400" dirty="0">
                <a:solidFill>
                  <a:schemeClr val="bg2"/>
                </a:solidFill>
                <a:latin typeface="Times New Roman" panose="02020603050405020304" pitchFamily="18" charset="0"/>
                <a:cs typeface="Times New Roman" panose="02020603050405020304" pitchFamily="18" charset="0"/>
              </a:rPr>
              <a:t>:</a:t>
            </a:r>
          </a:p>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Robust software development</a:t>
            </a:r>
          </a:p>
          <a:p>
            <a:pPr marL="285750" indent="-285750">
              <a:spcAft>
                <a:spcPts val="1200"/>
              </a:spcAft>
            </a:pPr>
            <a:r>
              <a:rPr lang="en-IN" sz="1400" dirty="0">
                <a:solidFill>
                  <a:schemeClr val="bg2"/>
                </a:solidFill>
                <a:latin typeface="Times New Roman" panose="02020603050405020304" pitchFamily="18" charset="0"/>
                <a:cs typeface="Times New Roman" panose="02020603050405020304" pitchFamily="18" charset="0"/>
              </a:rPr>
              <a:t>Deployment</a:t>
            </a:r>
            <a:endParaRPr lang="en-US" sz="1400" dirty="0">
              <a:solidFill>
                <a:schemeClr val="bg2"/>
              </a:solidFill>
              <a:latin typeface="Times New Roman" panose="02020603050405020304" pitchFamily="18" charset="0"/>
              <a:cs typeface="Times New Roman" panose="02020603050405020304" pitchFamily="18" charset="0"/>
            </a:endParaRPr>
          </a:p>
          <a:p>
            <a:pPr marL="285750" indent="-285750">
              <a:spcAft>
                <a:spcPts val="1200"/>
              </a:spcAft>
            </a:pPr>
            <a:r>
              <a:rPr lang="en-IN" sz="1400" dirty="0">
                <a:solidFill>
                  <a:schemeClr val="bg2"/>
                </a:solidFill>
                <a:latin typeface="Times New Roman" panose="02020603050405020304" pitchFamily="18" charset="0"/>
                <a:cs typeface="Times New Roman" panose="02020603050405020304" pitchFamily="18" charset="0"/>
              </a:rPr>
              <a:t>Maintenance of the software</a:t>
            </a:r>
            <a:endParaRPr lang="en-US" sz="1400" dirty="0">
              <a:solidFill>
                <a:schemeClr val="bg2"/>
              </a:solidFill>
              <a:latin typeface="Times New Roman" panose="02020603050405020304" pitchFamily="18" charset="0"/>
              <a:cs typeface="Times New Roman" panose="02020603050405020304" pitchFamily="18" charset="0"/>
            </a:endParaRPr>
          </a:p>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conducting thorough testing to ensure reliability and accuracy</a:t>
            </a:r>
          </a:p>
          <a:p>
            <a:pPr marL="285750" indent="-285750">
              <a:spcAft>
                <a:spcPts val="1200"/>
              </a:spcAft>
            </a:pPr>
            <a:endParaRPr sz="1400" dirty="0">
              <a:solidFill>
                <a:schemeClr val="bg2"/>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994A79B-1718-C307-F9C2-D05363924C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5" name="Google Shape;175;p23">
            <a:extLst>
              <a:ext uri="{FF2B5EF4-FFF2-40B4-BE49-F238E27FC236}">
                <a16:creationId xmlns:a16="http://schemas.microsoft.com/office/drawing/2014/main" id="{31CFC6B2-53FC-8A43-DA65-B787DB89C732}"/>
              </a:ext>
            </a:extLst>
          </p:cNvPr>
          <p:cNvSpPr txBox="1"/>
          <p:nvPr/>
        </p:nvSpPr>
        <p:spPr>
          <a:xfrm>
            <a:off x="3665999" y="4804800"/>
            <a:ext cx="1812001" cy="487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spTree>
    <p:extLst>
      <p:ext uri="{BB962C8B-B14F-4D97-AF65-F5344CB8AC3E}">
        <p14:creationId xmlns:p14="http://schemas.microsoft.com/office/powerpoint/2010/main" val="78148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9" y="119681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Tools and technologies</a:t>
            </a:r>
            <a:endParaRPr sz="2400" u="sng" dirty="0">
              <a:latin typeface="Times New Roman" panose="02020603050405020304" pitchFamily="18" charset="0"/>
              <a:cs typeface="Times New Roman" panose="02020603050405020304" pitchFamily="18" charset="0"/>
            </a:endParaRPr>
          </a:p>
        </p:txBody>
      </p:sp>
      <p:sp>
        <p:nvSpPr>
          <p:cNvPr id="98" name="Google Shape;98;p15"/>
          <p:cNvSpPr txBox="1">
            <a:spLocks noGrp="1"/>
          </p:cNvSpPr>
          <p:nvPr>
            <p:ph type="body" idx="1"/>
          </p:nvPr>
        </p:nvSpPr>
        <p:spPr>
          <a:xfrm>
            <a:off x="727650" y="1922757"/>
            <a:ext cx="7688700" cy="2500559"/>
          </a:xfrm>
          <a:prstGeom prst="rect">
            <a:avLst/>
          </a:prstGeom>
        </p:spPr>
        <p:txBody>
          <a:bodyPr spcFirstLastPara="1" wrap="square" lIns="91425" tIns="91425" rIns="91425" bIns="91425" anchor="t" anchorCtr="0">
            <a:noAutofit/>
          </a:bodyPr>
          <a:lstStyle/>
          <a:p>
            <a:pPr marL="285750" indent="-285750">
              <a:spcAft>
                <a:spcPts val="1200"/>
              </a:spcAft>
            </a:pPr>
            <a:r>
              <a:rPr lang="en-IN" sz="2000" dirty="0">
                <a:solidFill>
                  <a:schemeClr val="bg2"/>
                </a:solidFill>
                <a:latin typeface="Times New Roman" panose="02020603050405020304" pitchFamily="18" charset="0"/>
                <a:cs typeface="Times New Roman" panose="02020603050405020304" pitchFamily="18" charset="0"/>
              </a:rPr>
              <a:t>Data Collection and Preprocessing</a:t>
            </a:r>
          </a:p>
          <a:p>
            <a:pPr marL="285750" indent="-285750">
              <a:spcAft>
                <a:spcPts val="1200"/>
              </a:spcAft>
            </a:pPr>
            <a:r>
              <a:rPr lang="en-IN" sz="2000" dirty="0">
                <a:solidFill>
                  <a:schemeClr val="bg2"/>
                </a:solidFill>
                <a:latin typeface="Times New Roman" panose="02020603050405020304" pitchFamily="18" charset="0"/>
                <a:cs typeface="Times New Roman" panose="02020603050405020304" pitchFamily="18" charset="0"/>
              </a:rPr>
              <a:t>Data cleaning and preprocessing</a:t>
            </a:r>
          </a:p>
          <a:p>
            <a:pPr marL="285750" indent="-285750">
              <a:spcAft>
                <a:spcPts val="1200"/>
              </a:spcAft>
            </a:pPr>
            <a:r>
              <a:rPr lang="en-IN" sz="2000" dirty="0">
                <a:solidFill>
                  <a:schemeClr val="bg2"/>
                </a:solidFill>
                <a:latin typeface="Times New Roman" panose="02020603050405020304" pitchFamily="18" charset="0"/>
                <a:cs typeface="Times New Roman" panose="02020603050405020304" pitchFamily="18" charset="0"/>
              </a:rPr>
              <a:t>Image Processing</a:t>
            </a:r>
          </a:p>
          <a:p>
            <a:pPr marL="285750" indent="-285750">
              <a:spcAft>
                <a:spcPts val="1200"/>
              </a:spcAft>
            </a:pPr>
            <a:r>
              <a:rPr lang="en-IN" sz="2000" dirty="0">
                <a:solidFill>
                  <a:schemeClr val="bg2"/>
                </a:solidFill>
                <a:latin typeface="Times New Roman" panose="02020603050405020304" pitchFamily="18" charset="0"/>
                <a:cs typeface="Times New Roman" panose="02020603050405020304" pitchFamily="18" charset="0"/>
              </a:rPr>
              <a:t>Image Transformation</a:t>
            </a:r>
          </a:p>
          <a:p>
            <a:pPr marL="285750" indent="-285750">
              <a:spcAft>
                <a:spcPts val="1200"/>
              </a:spcAft>
            </a:pPr>
            <a:r>
              <a:rPr lang="en-IN" sz="2000" dirty="0">
                <a:solidFill>
                  <a:schemeClr val="bg2"/>
                </a:solidFill>
                <a:latin typeface="Times New Roman" panose="02020603050405020304" pitchFamily="18" charset="0"/>
                <a:cs typeface="Times New Roman" panose="02020603050405020304" pitchFamily="18" charset="0"/>
              </a:rPr>
              <a:t>Machine learning models</a:t>
            </a:r>
            <a:endParaRPr sz="1400" dirty="0">
              <a:solidFill>
                <a:schemeClr val="bg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spTree>
    <p:extLst>
      <p:ext uri="{BB962C8B-B14F-4D97-AF65-F5344CB8AC3E}">
        <p14:creationId xmlns:p14="http://schemas.microsoft.com/office/powerpoint/2010/main" val="212799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9" y="119681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a:latin typeface="Times New Roman" panose="02020603050405020304" pitchFamily="18" charset="0"/>
                <a:cs typeface="Times New Roman" panose="02020603050405020304" pitchFamily="18" charset="0"/>
              </a:rPr>
              <a:t>Oracle VirtualBox</a:t>
            </a: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pic>
        <p:nvPicPr>
          <p:cNvPr id="7" name="Picture 6">
            <a:extLst>
              <a:ext uri="{FF2B5EF4-FFF2-40B4-BE49-F238E27FC236}">
                <a16:creationId xmlns:a16="http://schemas.microsoft.com/office/drawing/2014/main" id="{F30197B2-ED27-755B-657D-8ADA2179A078}"/>
              </a:ext>
            </a:extLst>
          </p:cNvPr>
          <p:cNvPicPr>
            <a:picLocks noChangeAspect="1"/>
          </p:cNvPicPr>
          <p:nvPr/>
        </p:nvPicPr>
        <p:blipFill>
          <a:blip r:embed="rId3"/>
          <a:stretch>
            <a:fillRect/>
          </a:stretch>
        </p:blipFill>
        <p:spPr>
          <a:xfrm>
            <a:off x="3841845" y="953839"/>
            <a:ext cx="3467584" cy="3696216"/>
          </a:xfrm>
          <a:prstGeom prst="rect">
            <a:avLst/>
          </a:prstGeom>
        </p:spPr>
      </p:pic>
      <p:sp>
        <p:nvSpPr>
          <p:cNvPr id="9" name="TextBox 8">
            <a:extLst>
              <a:ext uri="{FF2B5EF4-FFF2-40B4-BE49-F238E27FC236}">
                <a16:creationId xmlns:a16="http://schemas.microsoft.com/office/drawing/2014/main" id="{45F86828-E395-51FD-E6B5-600FE875DA55}"/>
              </a:ext>
            </a:extLst>
          </p:cNvPr>
          <p:cNvSpPr txBox="1"/>
          <p:nvPr/>
        </p:nvSpPr>
        <p:spPr>
          <a:xfrm>
            <a:off x="274320" y="2432615"/>
            <a:ext cx="3249637" cy="1169551"/>
          </a:xfrm>
          <a:prstGeom prst="rect">
            <a:avLst/>
          </a:prstGeom>
          <a:noFill/>
        </p:spPr>
        <p:txBody>
          <a:bodyPr wrap="square">
            <a:spAutoFit/>
          </a:bodyPr>
          <a:lstStyle/>
          <a:p>
            <a:r>
              <a:rPr lang="en-US" dirty="0">
                <a:solidFill>
                  <a:schemeClr val="bg2"/>
                </a:solidFill>
                <a:latin typeface="Times New Roman" panose="02020603050405020304" pitchFamily="18" charset="0"/>
                <a:cs typeface="Times New Roman" panose="02020603050405020304" pitchFamily="18" charset="0"/>
              </a:rPr>
              <a:t>Oracle VirtualBox is an open-source virtualization platform that allows users to run multiple operating systems simultaneously on a single physical machine.</a:t>
            </a:r>
            <a:endParaRPr lang="en-IN"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86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49" y="119681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u="sng" dirty="0" err="1">
                <a:latin typeface="Times New Roman" panose="02020603050405020304" pitchFamily="18" charset="0"/>
                <a:cs typeface="Times New Roman" panose="02020603050405020304" pitchFamily="18" charset="0"/>
              </a:rPr>
              <a:t>LabelImg</a:t>
            </a:r>
            <a:endParaRPr sz="2400" u="sng" dirty="0">
              <a:latin typeface="Times New Roman" panose="02020603050405020304" pitchFamily="18" charset="0"/>
              <a:cs typeface="Times New Roman" panose="02020603050405020304" pitchFamily="18" charset="0"/>
            </a:endParaRPr>
          </a:p>
        </p:txBody>
      </p:sp>
      <p:sp>
        <p:nvSpPr>
          <p:cNvPr id="98" name="Google Shape;98;p15"/>
          <p:cNvSpPr txBox="1">
            <a:spLocks noGrp="1"/>
          </p:cNvSpPr>
          <p:nvPr>
            <p:ph type="body" idx="1"/>
          </p:nvPr>
        </p:nvSpPr>
        <p:spPr>
          <a:xfrm>
            <a:off x="727650" y="1922757"/>
            <a:ext cx="7688700" cy="2827094"/>
          </a:xfrm>
          <a:prstGeom prst="rect">
            <a:avLst/>
          </a:prstGeom>
        </p:spPr>
        <p:txBody>
          <a:bodyPr spcFirstLastPara="1" wrap="square" lIns="91425" tIns="91425" rIns="91425" bIns="91425" anchor="t" anchorCtr="0">
            <a:noAutofit/>
          </a:bodyPr>
          <a:lstStyle/>
          <a:p>
            <a:pPr marL="285750" indent="-285750">
              <a:spcAft>
                <a:spcPts val="1200"/>
              </a:spcAft>
            </a:pPr>
            <a:r>
              <a:rPr lang="en-US" sz="1400" dirty="0" err="1">
                <a:solidFill>
                  <a:schemeClr val="bg2"/>
                </a:solidFill>
                <a:latin typeface="Times New Roman" panose="02020603050405020304" pitchFamily="18" charset="0"/>
                <a:cs typeface="Times New Roman" panose="02020603050405020304" pitchFamily="18" charset="0"/>
              </a:rPr>
              <a:t>LabelImg</a:t>
            </a:r>
            <a:r>
              <a:rPr lang="en-US" sz="1400" dirty="0">
                <a:solidFill>
                  <a:schemeClr val="bg2"/>
                </a:solidFill>
                <a:latin typeface="Times New Roman" panose="02020603050405020304" pitchFamily="18" charset="0"/>
                <a:cs typeface="Times New Roman" panose="02020603050405020304" pitchFamily="18" charset="0"/>
              </a:rPr>
              <a:t> is an open-source graphical image annotation tool used for labeling images with bounding boxes for object detection tasks.</a:t>
            </a:r>
          </a:p>
          <a:p>
            <a:pPr marL="285750" indent="-285750">
              <a:spcAft>
                <a:spcPts val="1200"/>
              </a:spcAft>
            </a:pPr>
            <a:r>
              <a:rPr lang="en-US" sz="1400" dirty="0" err="1">
                <a:solidFill>
                  <a:schemeClr val="bg2"/>
                </a:solidFill>
                <a:latin typeface="Times New Roman" panose="02020603050405020304" pitchFamily="18" charset="0"/>
                <a:cs typeface="Times New Roman" panose="02020603050405020304" pitchFamily="18" charset="0"/>
              </a:rPr>
              <a:t>LabelImg</a:t>
            </a:r>
            <a:r>
              <a:rPr lang="en-US" sz="1400" dirty="0">
                <a:solidFill>
                  <a:schemeClr val="bg2"/>
                </a:solidFill>
                <a:latin typeface="Times New Roman" panose="02020603050405020304" pitchFamily="18" charset="0"/>
                <a:cs typeface="Times New Roman" panose="02020603050405020304" pitchFamily="18" charset="0"/>
              </a:rPr>
              <a:t> offers an intuitive and user-friendly interface, making it easy for annotators to draw precise bounding boxes around objects of interest in images.</a:t>
            </a:r>
          </a:p>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 It supports various annotation formats, including Pascal VOC and YOLO, ensuring compatibility with different machine learning frameworks and pipelines.</a:t>
            </a:r>
          </a:p>
          <a:p>
            <a:pPr marL="285750" indent="-285750">
              <a:spcAft>
                <a:spcPts val="1200"/>
              </a:spcAft>
            </a:pPr>
            <a:r>
              <a:rPr lang="en-US" sz="1400" dirty="0">
                <a:solidFill>
                  <a:schemeClr val="bg2"/>
                </a:solidFill>
                <a:latin typeface="Times New Roman" panose="02020603050405020304" pitchFamily="18" charset="0"/>
                <a:cs typeface="Times New Roman" panose="02020603050405020304" pitchFamily="18" charset="0"/>
              </a:rPr>
              <a:t> </a:t>
            </a:r>
            <a:r>
              <a:rPr lang="en-US" sz="1400" dirty="0" err="1">
                <a:solidFill>
                  <a:schemeClr val="bg2"/>
                </a:solidFill>
                <a:latin typeface="Times New Roman" panose="02020603050405020304" pitchFamily="18" charset="0"/>
                <a:cs typeface="Times New Roman" panose="02020603050405020304" pitchFamily="18" charset="0"/>
              </a:rPr>
              <a:t>LabelImg</a:t>
            </a:r>
            <a:r>
              <a:rPr lang="en-US" sz="1400" dirty="0">
                <a:solidFill>
                  <a:schemeClr val="bg2"/>
                </a:solidFill>
                <a:latin typeface="Times New Roman" panose="02020603050405020304" pitchFamily="18" charset="0"/>
                <a:cs typeface="Times New Roman" panose="02020603050405020304" pitchFamily="18" charset="0"/>
              </a:rPr>
              <a:t> also provides useful features such as zooming, panning, and keyboard shortcuts for efficient annotation workflow. Additionally, it allows users to save and load annotation projects, facilitating collaboration and iterative labeling processes.</a:t>
            </a:r>
            <a:endParaRPr sz="1400" dirty="0">
              <a:solidFill>
                <a:schemeClr val="bg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48B0639-B26F-6744-A992-BF63F98A0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3" name="Google Shape;175;p23">
            <a:extLst>
              <a:ext uri="{FF2B5EF4-FFF2-40B4-BE49-F238E27FC236}">
                <a16:creationId xmlns:a16="http://schemas.microsoft.com/office/drawing/2014/main" id="{EC000C33-0B8C-D1A9-651D-60F03C8FEA79}"/>
              </a:ext>
            </a:extLst>
          </p:cNvPr>
          <p:cNvSpPr txBox="1"/>
          <p:nvPr/>
        </p:nvSpPr>
        <p:spPr>
          <a:xfrm>
            <a:off x="3665999" y="4804800"/>
            <a:ext cx="1812001" cy="487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1000">
                <a:solidFill>
                  <a:srgbClr val="999999"/>
                </a:solidFill>
                <a:latin typeface="Lato"/>
                <a:ea typeface="Lato"/>
                <a:cs typeface="Lato"/>
                <a:sym typeface="Lato"/>
              </a:defRPr>
            </a:lvl1pPr>
          </a:lstStyle>
          <a:p>
            <a:r>
              <a:rPr dirty="0"/>
              <a:t>KLE Technological University</a:t>
            </a:r>
          </a:p>
        </p:txBody>
      </p:sp>
    </p:spTree>
    <p:extLst>
      <p:ext uri="{BB962C8B-B14F-4D97-AF65-F5344CB8AC3E}">
        <p14:creationId xmlns:p14="http://schemas.microsoft.com/office/powerpoint/2010/main" val="294977646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788</TotalTime>
  <Words>1119</Words>
  <Application>Microsoft Office PowerPoint</Application>
  <PresentationFormat>On-screen Show (16:9)</PresentationFormat>
  <Paragraphs>119</Paragraphs>
  <Slides>22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Raleway</vt:lpstr>
      <vt:lpstr>Times New Roman</vt:lpstr>
      <vt:lpstr>Arial</vt:lpstr>
      <vt:lpstr>Lato</vt:lpstr>
      <vt:lpstr>Streamline</vt:lpstr>
      <vt:lpstr>PowerPoint Presentation</vt:lpstr>
      <vt:lpstr>Introduction</vt:lpstr>
      <vt:lpstr>Introduction to AI/ML</vt:lpstr>
      <vt:lpstr>Image Detection</vt:lpstr>
      <vt:lpstr>PowerPoint Presentation</vt:lpstr>
      <vt:lpstr>Objectives/Role of ML intern</vt:lpstr>
      <vt:lpstr>Tools and technologies</vt:lpstr>
      <vt:lpstr>Oracle VirtualBox</vt:lpstr>
      <vt:lpstr>LabelImg</vt:lpstr>
      <vt:lpstr>PowerPoint Presentation</vt:lpstr>
      <vt:lpstr>Tensor Flow</vt:lpstr>
      <vt:lpstr>Postgres</vt:lpstr>
      <vt:lpstr>Tkinter</vt:lpstr>
      <vt:lpstr>OPenCV</vt:lpstr>
      <vt:lpstr>System Model</vt:lpstr>
      <vt:lpstr>Implementation</vt:lpstr>
      <vt:lpstr>Implementation</vt:lpstr>
      <vt:lpstr>Implementation</vt:lpstr>
      <vt:lpstr>Results</vt:lpstr>
      <vt:lpstr>Results</vt:lpstr>
      <vt:lpstr>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Shreyas Joshi</cp:lastModifiedBy>
  <cp:revision>8</cp:revision>
  <dcterms:modified xsi:type="dcterms:W3CDTF">2024-06-19T04:03:04Z</dcterms:modified>
</cp:coreProperties>
</file>